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311" r:id="rId2"/>
    <p:sldId id="361" r:id="rId3"/>
    <p:sldId id="360" r:id="rId4"/>
    <p:sldId id="354" r:id="rId5"/>
    <p:sldId id="357" r:id="rId6"/>
    <p:sldId id="358" r:id="rId7"/>
    <p:sldId id="359" r:id="rId8"/>
    <p:sldId id="365" r:id="rId9"/>
    <p:sldId id="355" r:id="rId10"/>
    <p:sldId id="363" r:id="rId11"/>
    <p:sldId id="364" r:id="rId12"/>
    <p:sldId id="356" r:id="rId13"/>
    <p:sldId id="256" r:id="rId14"/>
    <p:sldId id="257" r:id="rId15"/>
    <p:sldId id="259" r:id="rId16"/>
    <p:sldId id="330" r:id="rId17"/>
    <p:sldId id="297" r:id="rId18"/>
    <p:sldId id="263" r:id="rId19"/>
    <p:sldId id="312" r:id="rId20"/>
    <p:sldId id="260" r:id="rId21"/>
    <p:sldId id="323" r:id="rId22"/>
    <p:sldId id="261" r:id="rId23"/>
    <p:sldId id="324" r:id="rId24"/>
    <p:sldId id="262" r:id="rId25"/>
    <p:sldId id="304" r:id="rId26"/>
    <p:sldId id="320" r:id="rId27"/>
    <p:sldId id="329" r:id="rId28"/>
    <p:sldId id="328" r:id="rId29"/>
    <p:sldId id="319" r:id="rId30"/>
    <p:sldId id="321" r:id="rId31"/>
    <p:sldId id="269" r:id="rId32"/>
    <p:sldId id="270" r:id="rId33"/>
    <p:sldId id="353" r:id="rId34"/>
    <p:sldId id="351" r:id="rId35"/>
    <p:sldId id="348" r:id="rId36"/>
    <p:sldId id="352" r:id="rId37"/>
    <p:sldId id="315" r:id="rId38"/>
    <p:sldId id="317" r:id="rId39"/>
    <p:sldId id="318" r:id="rId40"/>
    <p:sldId id="282" r:id="rId41"/>
    <p:sldId id="284" r:id="rId42"/>
    <p:sldId id="288" r:id="rId43"/>
    <p:sldId id="347" r:id="rId44"/>
    <p:sldId id="349" r:id="rId45"/>
    <p:sldId id="350" r:id="rId46"/>
    <p:sldId id="272" r:id="rId47"/>
    <p:sldId id="274" r:id="rId48"/>
    <p:sldId id="337" r:id="rId49"/>
    <p:sldId id="273" r:id="rId50"/>
    <p:sldId id="342" r:id="rId51"/>
    <p:sldId id="338" r:id="rId52"/>
    <p:sldId id="366" r:id="rId53"/>
    <p:sldId id="339" r:id="rId54"/>
    <p:sldId id="277" r:id="rId55"/>
    <p:sldId id="279" r:id="rId56"/>
    <p:sldId id="307" r:id="rId57"/>
    <p:sldId id="278" r:id="rId58"/>
    <p:sldId id="280" r:id="rId59"/>
    <p:sldId id="333" r:id="rId60"/>
    <p:sldId id="335" r:id="rId61"/>
    <p:sldId id="336" r:id="rId62"/>
    <p:sldId id="292" r:id="rId63"/>
    <p:sldId id="305" r:id="rId64"/>
    <p:sldId id="343" r:id="rId65"/>
    <p:sldId id="344" r:id="rId66"/>
    <p:sldId id="341" r:id="rId67"/>
    <p:sldId id="345" r:id="rId68"/>
    <p:sldId id="346" r:id="rId69"/>
    <p:sldId id="331" r:id="rId70"/>
    <p:sldId id="332" r:id="rId71"/>
    <p:sldId id="340" r:id="rId72"/>
    <p:sldId id="325" r:id="rId73"/>
    <p:sldId id="289" r:id="rId74"/>
    <p:sldId id="290" r:id="rId75"/>
    <p:sldId id="291" r:id="rId76"/>
    <p:sldId id="286" r:id="rId77"/>
    <p:sldId id="327" r:id="rId78"/>
  </p:sldIdLst>
  <p:sldSz cx="12192000" cy="6858000"/>
  <p:notesSz cx="9540875" cy="6865938"/>
  <p:embeddedFontLst>
    <p:embeddedFont>
      <p:font typeface="D2Coding" panose="020B0600000101010101" charset="-127"/>
      <p:regular r:id="rId81"/>
      <p:bold r:id="rId82"/>
    </p:embeddedFont>
    <p:embeddedFont>
      <p:font typeface="Hi Melody" panose="020B0600000101010101" charset="-127"/>
      <p:regular r:id="rId83"/>
    </p:embeddedFont>
    <p:embeddedFont>
      <p:font typeface="나눔고딕 ExtraBold" panose="020B0600000101010101" charset="-127"/>
      <p:bold r:id="rId84"/>
    </p:embeddedFont>
    <p:embeddedFont>
      <p:font typeface="나눔바른펜" panose="020B0600000101010101" charset="-127"/>
      <p:regular r:id="rId85"/>
    </p:embeddedFont>
    <p:embeddedFont>
      <p:font typeface="Grandview" panose="020B0502040204020203" pitchFamily="34" charset="0"/>
      <p:regular r:id="rId86"/>
      <p:bold r:id="rId87"/>
      <p:italic r:id="rId88"/>
      <p:boldItalic r:id="rId89"/>
    </p:embeddedFont>
    <p:embeddedFont>
      <p:font typeface="HY견고딕" panose="02030600000101010101" pitchFamily="18" charset="-127"/>
      <p:regular r:id="rId90"/>
    </p:embeddedFont>
    <p:embeddedFont>
      <p:font typeface="HY목각파임B" panose="02030600000101010101" pitchFamily="18" charset="-127"/>
      <p:regular r:id="rId91"/>
    </p:embeddedFont>
    <p:embeddedFont>
      <p:font typeface="나눔고딕" panose="020D0604000000000000" pitchFamily="50" charset="-127"/>
      <p:regular r:id="rId92"/>
      <p:bold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78034C-860C-48A5-8E39-448DB0875B6C}">
          <p14:sldIdLst>
            <p14:sldId id="311"/>
            <p14:sldId id="361"/>
            <p14:sldId id="360"/>
            <p14:sldId id="354"/>
            <p14:sldId id="357"/>
            <p14:sldId id="358"/>
            <p14:sldId id="359"/>
            <p14:sldId id="365"/>
            <p14:sldId id="355"/>
            <p14:sldId id="363"/>
            <p14:sldId id="364"/>
            <p14:sldId id="356"/>
            <p14:sldId id="256"/>
            <p14:sldId id="257"/>
            <p14:sldId id="259"/>
            <p14:sldId id="330"/>
            <p14:sldId id="297"/>
            <p14:sldId id="263"/>
            <p14:sldId id="312"/>
            <p14:sldId id="260"/>
            <p14:sldId id="323"/>
            <p14:sldId id="261"/>
            <p14:sldId id="324"/>
          </p14:sldIdLst>
        </p14:section>
        <p14:section name="제목 없는 구역" id="{44BC0870-C33F-4D93-89ED-35A7A5177521}">
          <p14:sldIdLst>
            <p14:sldId id="262"/>
            <p14:sldId id="304"/>
            <p14:sldId id="320"/>
            <p14:sldId id="329"/>
            <p14:sldId id="328"/>
            <p14:sldId id="319"/>
            <p14:sldId id="321"/>
            <p14:sldId id="269"/>
            <p14:sldId id="270"/>
            <p14:sldId id="353"/>
            <p14:sldId id="351"/>
            <p14:sldId id="348"/>
            <p14:sldId id="352"/>
            <p14:sldId id="315"/>
            <p14:sldId id="317"/>
            <p14:sldId id="318"/>
            <p14:sldId id="282"/>
            <p14:sldId id="284"/>
            <p14:sldId id="288"/>
            <p14:sldId id="347"/>
            <p14:sldId id="349"/>
            <p14:sldId id="350"/>
            <p14:sldId id="272"/>
            <p14:sldId id="274"/>
            <p14:sldId id="337"/>
            <p14:sldId id="273"/>
            <p14:sldId id="342"/>
            <p14:sldId id="338"/>
            <p14:sldId id="366"/>
            <p14:sldId id="339"/>
            <p14:sldId id="277"/>
            <p14:sldId id="279"/>
            <p14:sldId id="307"/>
            <p14:sldId id="278"/>
            <p14:sldId id="280"/>
            <p14:sldId id="333"/>
            <p14:sldId id="335"/>
            <p14:sldId id="336"/>
            <p14:sldId id="292"/>
            <p14:sldId id="305"/>
            <p14:sldId id="343"/>
            <p14:sldId id="344"/>
            <p14:sldId id="341"/>
            <p14:sldId id="345"/>
            <p14:sldId id="346"/>
            <p14:sldId id="331"/>
            <p14:sldId id="332"/>
            <p14:sldId id="340"/>
            <p14:sldId id="325"/>
            <p14:sldId id="289"/>
            <p14:sldId id="290"/>
            <p14:sldId id="291"/>
            <p14:sldId id="28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5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C03"/>
    <a:srgbClr val="3C8430"/>
    <a:srgbClr val="0000FF"/>
    <a:srgbClr val="E2ACD3"/>
    <a:srgbClr val="0033CC"/>
    <a:srgbClr val="9D701F"/>
    <a:srgbClr val="FFFFFF"/>
    <a:srgbClr val="6699FF"/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7" autoAdjust="0"/>
    <p:restoredTop sz="76935" autoAdjust="0"/>
  </p:normalViewPr>
  <p:slideViewPr>
    <p:cSldViewPr snapToGrid="0">
      <p:cViewPr varScale="1">
        <p:scale>
          <a:sx n="65" d="100"/>
          <a:sy n="65" d="100"/>
        </p:scale>
        <p:origin x="58" y="187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17:56:52.802" idx="3">
    <p:pos x="10" y="10"/>
    <p:text>화면 낭동기와 같은 보조기기에서 사이트의 구조를 제대로 이해할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0T14:20:52.299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9T11:11:02.78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8T10:43:36.64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15:07:29.085" idx="2">
    <p:pos x="6684" y="3467"/>
    <p:text>한번에 다 배울 수는 없으니 자주 사용하는 것을 직접 입력해보면서 실습을 통해 습득할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8F715-9230-4181-B04C-7F64403F61F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757E8EF-BEDF-491F-84B8-B948D79C64A0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r>
            <a:rPr lang="ko-KR" altLang="en-US" b="1" i="0" dirty="0" err="1"/>
            <a:t>세미냑</a:t>
          </a:r>
          <a:endParaRPr lang="ko-KR" altLang="en-US" b="1" i="0" dirty="0"/>
        </a:p>
        <a:p>
          <a:pPr latinLnBrk="1"/>
          <a:r>
            <a:rPr lang="ko-KR" altLang="en-US" b="0" i="0" dirty="0"/>
            <a:t>해변</a:t>
          </a:r>
          <a:r>
            <a:rPr lang="en-US" altLang="ko-KR" b="0" i="0" dirty="0"/>
            <a:t>, </a:t>
          </a:r>
          <a:r>
            <a:rPr lang="ko-KR" altLang="en-US" b="0" i="0" dirty="0"/>
            <a:t>푸라 </a:t>
          </a:r>
          <a:r>
            <a:rPr lang="ko-KR" altLang="en-US" b="0" i="0" dirty="0" err="1"/>
            <a:t>페티텐겟</a:t>
          </a:r>
          <a:r>
            <a:rPr lang="en-US" altLang="ko-KR" b="0" i="0" dirty="0"/>
            <a:t>, </a:t>
          </a:r>
          <a:r>
            <a:rPr lang="ko-KR" altLang="en-US" b="0" i="0" dirty="0"/>
            <a:t>쇼핑</a:t>
          </a:r>
          <a:endParaRPr lang="ko-KR" altLang="en-US" dirty="0"/>
        </a:p>
      </dgm:t>
    </dgm:pt>
    <dgm:pt modelId="{ED87AF74-14A7-48E5-B589-315A834DC8F5}" type="par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F5D21BDF-17A6-41AD-8FC3-C3C750C381EC}" type="sib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02F17E1B-C8C4-4494-BBA4-9052D56D694A}" type="pres">
      <dgm:prSet presAssocID="{5628F715-9230-4181-B04C-7F64403F61F8}" presName="Name0" presStyleCnt="0">
        <dgm:presLayoutVars>
          <dgm:chMax val="4"/>
          <dgm:resizeHandles val="exact"/>
        </dgm:presLayoutVars>
      </dgm:prSet>
      <dgm:spPr/>
    </dgm:pt>
    <dgm:pt modelId="{CC41A939-96EA-4460-BED9-66C9874CF398}" type="pres">
      <dgm:prSet presAssocID="{5628F715-9230-4181-B04C-7F64403F61F8}" presName="ellipse" presStyleLbl="trBgShp" presStyleIdx="0" presStyleCnt="1"/>
      <dgm:spPr/>
    </dgm:pt>
    <dgm:pt modelId="{91EC048F-9B3D-4A76-9066-F8B544C13A2A}" type="pres">
      <dgm:prSet presAssocID="{5628F715-9230-4181-B04C-7F64403F61F8}" presName="arrow1" presStyleLbl="fgShp" presStyleIdx="0" presStyleCnt="1"/>
      <dgm:spPr/>
    </dgm:pt>
    <dgm:pt modelId="{CDF7E706-94F8-4967-A3D0-3EB05A6396C2}" type="pres">
      <dgm:prSet presAssocID="{5628F715-9230-4181-B04C-7F64403F61F8}" presName="rectangle" presStyleLbl="revTx" presStyleIdx="0" presStyleCnt="1">
        <dgm:presLayoutVars>
          <dgm:bulletEnabled val="1"/>
        </dgm:presLayoutVars>
      </dgm:prSet>
      <dgm:spPr/>
    </dgm:pt>
    <dgm:pt modelId="{22553F69-96B7-4357-AA7F-CB88ECED5E0D}" type="pres">
      <dgm:prSet presAssocID="{5628F715-9230-4181-B04C-7F64403F61F8}" presName="funnel" presStyleLbl="trAlignAcc1" presStyleIdx="0" presStyleCnt="1"/>
      <dgm:spPr/>
    </dgm:pt>
  </dgm:ptLst>
  <dgm:cxnLst>
    <dgm:cxn modelId="{44B81771-11D6-4779-902F-D9E152E6FCAD}" type="presOf" srcId="{5628F715-9230-4181-B04C-7F64403F61F8}" destId="{02F17E1B-C8C4-4494-BBA4-9052D56D694A}" srcOrd="0" destOrd="0" presId="urn:microsoft.com/office/officeart/2005/8/layout/funnel1"/>
    <dgm:cxn modelId="{17CEE5D3-E5FA-4395-9055-5979FDC367F6}" type="presOf" srcId="{F757E8EF-BEDF-491F-84B8-B948D79C64A0}" destId="{CDF7E706-94F8-4967-A3D0-3EB05A6396C2}" srcOrd="0" destOrd="0" presId="urn:microsoft.com/office/officeart/2005/8/layout/funnel1"/>
    <dgm:cxn modelId="{E777A8D8-2D5A-46B4-BF42-A23ADA74B6B6}" srcId="{5628F715-9230-4181-B04C-7F64403F61F8}" destId="{F757E8EF-BEDF-491F-84B8-B948D79C64A0}" srcOrd="0" destOrd="0" parTransId="{ED87AF74-14A7-48E5-B589-315A834DC8F5}" sibTransId="{F5D21BDF-17A6-41AD-8FC3-C3C750C381EC}"/>
    <dgm:cxn modelId="{F951E077-423D-4E2A-AB3E-866D0B0BA860}" type="presParOf" srcId="{02F17E1B-C8C4-4494-BBA4-9052D56D694A}" destId="{CC41A939-96EA-4460-BED9-66C9874CF398}" srcOrd="0" destOrd="0" presId="urn:microsoft.com/office/officeart/2005/8/layout/funnel1"/>
    <dgm:cxn modelId="{288D7A10-2F7C-4F28-972A-AB6B5B3391E1}" type="presParOf" srcId="{02F17E1B-C8C4-4494-BBA4-9052D56D694A}" destId="{91EC048F-9B3D-4A76-9066-F8B544C13A2A}" srcOrd="1" destOrd="0" presId="urn:microsoft.com/office/officeart/2005/8/layout/funnel1"/>
    <dgm:cxn modelId="{79BEDE5A-79E6-4054-A0CA-5CC5591DFFD9}" type="presParOf" srcId="{02F17E1B-C8C4-4494-BBA4-9052D56D694A}" destId="{CDF7E706-94F8-4967-A3D0-3EB05A6396C2}" srcOrd="2" destOrd="0" presId="urn:microsoft.com/office/officeart/2005/8/layout/funnel1"/>
    <dgm:cxn modelId="{1748E433-9DC4-4F95-9561-59BC307ACD96}" type="presParOf" srcId="{02F17E1B-C8C4-4494-BBA4-9052D56D694A}" destId="{22553F69-96B7-4357-AA7F-CB88ECED5E0D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A5BDD-C4D6-43A4-A1A8-8A3F5B59241B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05BFB3AD-C4D0-4561-A704-7A62DDE889A0}">
      <dgm:prSet/>
      <dgm:spPr/>
      <dgm:t>
        <a:bodyPr/>
        <a:lstStyle/>
        <a:p>
          <a:pPr rtl="0" latinLnBrk="1"/>
          <a:r>
            <a:rPr lang="en-US" dirty="0"/>
            <a:t>get</a:t>
          </a:r>
          <a:r>
            <a:rPr lang="ko-KR" dirty="0"/>
            <a:t>방식</a:t>
          </a:r>
        </a:p>
      </dgm:t>
    </dgm:pt>
    <dgm:pt modelId="{834DE2D9-A656-4BCA-905F-C27EBD9B4656}" type="par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8542BE17-7855-4B1E-A213-D9A7742F10BF}" type="sib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D49EF61B-2450-4A24-A68C-299AD45264F9}">
      <dgm:prSet/>
      <dgm:spPr/>
      <dgm:t>
        <a:bodyPr/>
        <a:lstStyle/>
        <a:p>
          <a:pPr rtl="0" latinLnBrk="1"/>
          <a:r>
            <a:rPr lang="en-US"/>
            <a:t>post</a:t>
          </a:r>
          <a:r>
            <a:rPr lang="ko-KR"/>
            <a:t>방식</a:t>
          </a:r>
        </a:p>
      </dgm:t>
    </dgm:pt>
    <dgm:pt modelId="{966D1C27-96F0-4BE5-95DC-F5F005149AAD}" type="par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CA76404E-A0E5-445A-B573-4775FD13E72E}" type="sib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FA442239-E920-4E82-AED3-09ED86D15C69}" type="pres">
      <dgm:prSet presAssocID="{BB1A5BDD-C4D6-43A4-A1A8-8A3F5B59241B}" presName="diagram" presStyleCnt="0">
        <dgm:presLayoutVars>
          <dgm:dir/>
          <dgm:resizeHandles val="exact"/>
        </dgm:presLayoutVars>
      </dgm:prSet>
      <dgm:spPr/>
    </dgm:pt>
    <dgm:pt modelId="{4ED64AE5-B839-4BD1-BFF9-3B2C359B7AC3}" type="pres">
      <dgm:prSet presAssocID="{05BFB3AD-C4D0-4561-A704-7A62DDE889A0}" presName="arrow" presStyleLbl="node1" presStyleIdx="0" presStyleCnt="2">
        <dgm:presLayoutVars>
          <dgm:bulletEnabled val="1"/>
        </dgm:presLayoutVars>
      </dgm:prSet>
      <dgm:spPr/>
    </dgm:pt>
    <dgm:pt modelId="{AA46438C-C4EA-46CB-BB66-D2B9211064B0}" type="pres">
      <dgm:prSet presAssocID="{D49EF61B-2450-4A24-A68C-299AD45264F9}" presName="arrow" presStyleLbl="node1" presStyleIdx="1" presStyleCnt="2">
        <dgm:presLayoutVars>
          <dgm:bulletEnabled val="1"/>
        </dgm:presLayoutVars>
      </dgm:prSet>
      <dgm:spPr/>
    </dgm:pt>
  </dgm:ptLst>
  <dgm:cxnLst>
    <dgm:cxn modelId="{83DC4001-AF01-4182-93E9-796E4E8F9CEC}" type="presOf" srcId="{05BFB3AD-C4D0-4561-A704-7A62DDE889A0}" destId="{4ED64AE5-B839-4BD1-BFF9-3B2C359B7AC3}" srcOrd="0" destOrd="0" presId="urn:microsoft.com/office/officeart/2005/8/layout/arrow5"/>
    <dgm:cxn modelId="{BDCF8754-3F48-4580-961D-F7258FA830FB}" srcId="{BB1A5BDD-C4D6-43A4-A1A8-8A3F5B59241B}" destId="{D49EF61B-2450-4A24-A68C-299AD45264F9}" srcOrd="1" destOrd="0" parTransId="{966D1C27-96F0-4BE5-95DC-F5F005149AAD}" sibTransId="{CA76404E-A0E5-445A-B573-4775FD13E72E}"/>
    <dgm:cxn modelId="{46A41AA8-B036-45FD-84BE-BA5008EBA370}" type="presOf" srcId="{D49EF61B-2450-4A24-A68C-299AD45264F9}" destId="{AA46438C-C4EA-46CB-BB66-D2B9211064B0}" srcOrd="0" destOrd="0" presId="urn:microsoft.com/office/officeart/2005/8/layout/arrow5"/>
    <dgm:cxn modelId="{FC3204AD-38A6-4EAF-A412-9FDE25BB7C06}" srcId="{BB1A5BDD-C4D6-43A4-A1A8-8A3F5B59241B}" destId="{05BFB3AD-C4D0-4561-A704-7A62DDE889A0}" srcOrd="0" destOrd="0" parTransId="{834DE2D9-A656-4BCA-905F-C27EBD9B4656}" sibTransId="{8542BE17-7855-4B1E-A213-D9A7742F10BF}"/>
    <dgm:cxn modelId="{668401E1-C2CA-4133-9B81-06D891BFEC8C}" type="presOf" srcId="{BB1A5BDD-C4D6-43A4-A1A8-8A3F5B59241B}" destId="{FA442239-E920-4E82-AED3-09ED86D15C69}" srcOrd="0" destOrd="0" presId="urn:microsoft.com/office/officeart/2005/8/layout/arrow5"/>
    <dgm:cxn modelId="{87205921-B422-4443-A621-476FD39B6CEC}" type="presParOf" srcId="{FA442239-E920-4E82-AED3-09ED86D15C69}" destId="{4ED64AE5-B839-4BD1-BFF9-3B2C359B7AC3}" srcOrd="0" destOrd="0" presId="urn:microsoft.com/office/officeart/2005/8/layout/arrow5"/>
    <dgm:cxn modelId="{D92F219A-DA22-4E56-BAC5-5D93D6EB73F6}" type="presParOf" srcId="{FA442239-E920-4E82-AED3-09ED86D15C69}" destId="{AA46438C-C4EA-46CB-BB66-D2B9211064B0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A939-96EA-4460-BED9-66C9874CF398}">
      <dsp:nvSpPr>
        <dsp:cNvPr id="0" name=""/>
        <dsp:cNvSpPr/>
      </dsp:nvSpPr>
      <dsp:spPr>
        <a:xfrm>
          <a:off x="2953216" y="231526"/>
          <a:ext cx="4594919" cy="159575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C048F-9B3D-4A76-9066-F8B544C13A2A}">
      <dsp:nvSpPr>
        <dsp:cNvPr id="0" name=""/>
        <dsp:cNvSpPr/>
      </dsp:nvSpPr>
      <dsp:spPr>
        <a:xfrm>
          <a:off x="4812555" y="4138989"/>
          <a:ext cx="890488" cy="56991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7E706-94F8-4967-A3D0-3EB05A6396C2}">
      <dsp:nvSpPr>
        <dsp:cNvPr id="0" name=""/>
        <dsp:cNvSpPr/>
      </dsp:nvSpPr>
      <dsp:spPr>
        <a:xfrm>
          <a:off x="3120628" y="4594919"/>
          <a:ext cx="4274343" cy="106858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i="0" kern="1200" dirty="0" err="1"/>
            <a:t>세미냑</a:t>
          </a:r>
          <a:endParaRPr lang="ko-KR" altLang="en-US" sz="1700" b="1" i="0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i="0" kern="1200" dirty="0"/>
            <a:t>해변</a:t>
          </a:r>
          <a:r>
            <a:rPr lang="en-US" altLang="ko-KR" sz="1700" b="0" i="0" kern="1200" dirty="0"/>
            <a:t>, </a:t>
          </a:r>
          <a:r>
            <a:rPr lang="ko-KR" altLang="en-US" sz="1700" b="0" i="0" kern="1200" dirty="0"/>
            <a:t>푸라 </a:t>
          </a:r>
          <a:r>
            <a:rPr lang="ko-KR" altLang="en-US" sz="1700" b="0" i="0" kern="1200" dirty="0" err="1"/>
            <a:t>페티텐겟</a:t>
          </a:r>
          <a:r>
            <a:rPr lang="en-US" altLang="ko-KR" sz="1700" b="0" i="0" kern="1200" dirty="0"/>
            <a:t>, </a:t>
          </a:r>
          <a:r>
            <a:rPr lang="ko-KR" altLang="en-US" sz="1700" b="0" i="0" kern="1200" dirty="0"/>
            <a:t>쇼핑</a:t>
          </a:r>
          <a:endParaRPr lang="ko-KR" altLang="en-US" sz="1700" kern="1200" dirty="0"/>
        </a:p>
      </dsp:txBody>
      <dsp:txXfrm>
        <a:off x="3120628" y="4594919"/>
        <a:ext cx="4274343" cy="1068585"/>
      </dsp:txXfrm>
    </dsp:sp>
    <dsp:sp modelId="{22553F69-96B7-4357-AA7F-CB88ECED5E0D}">
      <dsp:nvSpPr>
        <dsp:cNvPr id="0" name=""/>
        <dsp:cNvSpPr/>
      </dsp:nvSpPr>
      <dsp:spPr>
        <a:xfrm>
          <a:off x="2764432" y="35619"/>
          <a:ext cx="4986734" cy="39893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4AE5-B839-4BD1-BFF9-3B2C359B7AC3}">
      <dsp:nvSpPr>
        <dsp:cNvPr id="0" name=""/>
        <dsp:cNvSpPr/>
      </dsp:nvSpPr>
      <dsp:spPr>
        <a:xfrm rot="16200000">
          <a:off x="370" y="515936"/>
          <a:ext cx="3253930" cy="325393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get</a:t>
          </a:r>
          <a:r>
            <a:rPr lang="ko-KR" sz="4300" kern="1200" dirty="0"/>
            <a:t>방식</a:t>
          </a:r>
        </a:p>
      </dsp:txBody>
      <dsp:txXfrm rot="5400000">
        <a:off x="371" y="1329418"/>
        <a:ext cx="2684492" cy="1626965"/>
      </dsp:txXfrm>
    </dsp:sp>
    <dsp:sp modelId="{AA46438C-C4EA-46CB-BB66-D2B9211064B0}">
      <dsp:nvSpPr>
        <dsp:cNvPr id="0" name=""/>
        <dsp:cNvSpPr/>
      </dsp:nvSpPr>
      <dsp:spPr>
        <a:xfrm rot="5400000">
          <a:off x="3463491" y="515936"/>
          <a:ext cx="3253930" cy="325393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post</a:t>
          </a:r>
          <a:r>
            <a:rPr lang="ko-KR" sz="4300" kern="1200"/>
            <a:t>방식</a:t>
          </a:r>
        </a:p>
      </dsp:txBody>
      <dsp:txXfrm rot="-5400000">
        <a:off x="4032930" y="1329419"/>
        <a:ext cx="2684492" cy="1626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40484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FCBF445F-5058-4F45-AD25-78A701CCE9BC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40484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80D43F7A-AEEF-4F4D-93CF-E967CA32F8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02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04288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6D1135B8-9374-4F1F-ACD6-944E1ED68FEB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858838"/>
            <a:ext cx="4117975" cy="2316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44" tIns="46872" rIns="93744" bIns="468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54088" y="3304232"/>
            <a:ext cx="7632700" cy="2703464"/>
          </a:xfrm>
          <a:prstGeom prst="rect">
            <a:avLst/>
          </a:prstGeom>
        </p:spPr>
        <p:txBody>
          <a:bodyPr vert="horz" lIns="93744" tIns="46872" rIns="93744" bIns="4687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04288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E70E120B-F7C7-4DA4-A349-CBE83615A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7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3559288&amp;cid=58583&amp;categoryId=58594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분설명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분실습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학생실습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배를 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같이 가시죠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 짝꿍 도와주면 더 잘하게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돌아다니는 것 말하고 천천히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9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https://duckming.com/bbs/board.php?bo_table=anony&amp;wr_id=498&amp;sst=wr_datetime&amp;sod=desc&amp;sop=and&amp;page=25&amp;device=mobile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10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저작권</a:t>
            </a:r>
            <a:endParaRPr lang="en-US" altLang="ko-KR" dirty="0"/>
          </a:p>
          <a:p>
            <a:r>
              <a:rPr lang="ko-KR" altLang="en-US" dirty="0"/>
              <a:t>모든 일 </a:t>
            </a:r>
            <a:r>
              <a:rPr lang="en-US" altLang="ko-KR" dirty="0"/>
              <a:t>3</a:t>
            </a:r>
            <a:r>
              <a:rPr lang="ko-KR" altLang="en-US" dirty="0"/>
              <a:t>년</a:t>
            </a:r>
            <a:r>
              <a:rPr lang="en-US" altLang="ko-KR" dirty="0"/>
              <a:t>. 5</a:t>
            </a:r>
            <a:r>
              <a:rPr lang="ko-KR" altLang="en-US" dirty="0"/>
              <a:t>년 고비</a:t>
            </a:r>
            <a:r>
              <a:rPr lang="ko-KR" altLang="en-US" baseline="0" dirty="0"/>
              <a:t> 온다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요리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익숙함 꾸준함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습관의 동물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7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오늘부터 여러분과 </a:t>
            </a:r>
            <a:endParaRPr lang="en-US" altLang="ko-KR" dirty="0"/>
          </a:p>
          <a:p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ko-KR" altLang="en-US" dirty="0"/>
              <a:t>를 함께 공부하게 될 </a:t>
            </a:r>
            <a:r>
              <a:rPr lang="en-US" altLang="ko-KR" dirty="0"/>
              <a:t>…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잘 부탁 드립니다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이란 무엇일까요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하이퍼</a:t>
            </a:r>
            <a:r>
              <a:rPr lang="en-US" altLang="ko-KR" baseline="0" dirty="0"/>
              <a:t> </a:t>
            </a:r>
            <a:r>
              <a:rPr lang="ko-KR" altLang="en-US" baseline="0" dirty="0"/>
              <a:t>텍스트 </a:t>
            </a:r>
            <a:r>
              <a:rPr lang="ko-KR" altLang="en-US" baseline="0" dirty="0" err="1"/>
              <a:t>마크업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랭기쥐</a:t>
            </a:r>
            <a:r>
              <a:rPr lang="en-US" altLang="ko-KR" baseline="0" dirty="0"/>
              <a:t> </a:t>
            </a:r>
            <a:r>
              <a:rPr lang="ko-KR" altLang="en-US" baseline="0" dirty="0"/>
              <a:t>의 맨 </a:t>
            </a:r>
            <a:r>
              <a:rPr lang="ko-KR" altLang="en-US" baseline="0" dirty="0" err="1"/>
              <a:t>앞자를</a:t>
            </a:r>
            <a:r>
              <a:rPr lang="ko-KR" altLang="en-US" baseline="0" dirty="0"/>
              <a:t> 따서 만든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은 </a:t>
            </a:r>
            <a:endParaRPr lang="en-US" altLang="ko-KR" baseline="0" dirty="0"/>
          </a:p>
          <a:p>
            <a:r>
              <a:rPr lang="ko-KR" altLang="en-US" dirty="0"/>
              <a:t>우리가 보는 인터넷 상에서 사용되는 </a:t>
            </a:r>
            <a:r>
              <a:rPr lang="ko-KR" altLang="en-US" dirty="0" err="1"/>
              <a:t>웹페이지의</a:t>
            </a:r>
            <a:r>
              <a:rPr lang="ko-KR" altLang="en-US" dirty="0"/>
              <a:t> 정보를 표현하기 위한 언어입니다</a:t>
            </a:r>
            <a:r>
              <a:rPr lang="en-US" altLang="ko-KR" dirty="0"/>
              <a:t>.</a:t>
            </a:r>
          </a:p>
          <a:p>
            <a:pPr defTabSz="937443">
              <a:defRPr/>
            </a:pPr>
            <a:r>
              <a:rPr lang="ko-KR" altLang="en-US" dirty="0"/>
              <a:t>그렇다면 </a:t>
            </a:r>
            <a:r>
              <a:rPr lang="ko-KR" altLang="en-US" dirty="0" err="1"/>
              <a:t>하이퍼텍스는</a:t>
            </a:r>
            <a:r>
              <a:rPr lang="ko-KR" altLang="en-US" dirty="0"/>
              <a:t> 무엇이고 </a:t>
            </a:r>
            <a:r>
              <a:rPr lang="ko-KR" altLang="en-US" dirty="0" err="1"/>
              <a:t>마크업은</a:t>
            </a:r>
            <a:r>
              <a:rPr lang="ko-KR" altLang="en-US" dirty="0"/>
              <a:t>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웹사이트에서 더 상세한 정보를 보기 위해 </a:t>
            </a:r>
            <a:endParaRPr lang="en-US" altLang="ko-KR" dirty="0"/>
          </a:p>
          <a:p>
            <a:r>
              <a:rPr lang="ko-KR" altLang="en-US" dirty="0"/>
              <a:t>우리는 클릭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또는 터치를 통해서 다른 페이지로 이동합니다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이런 것을 하이퍼텍스트 링크라고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문서를 연결해 주는 것입니다</a:t>
            </a:r>
            <a:r>
              <a:rPr lang="en-US" altLang="ko-KR" baseline="0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한 문서에서 다른 문서로 즉시 접근할 수 있는 텍스트이다</a:t>
            </a:r>
            <a:r>
              <a:rPr lang="en-US" altLang="ko-KR" dirty="0"/>
              <a:t>.)</a:t>
            </a:r>
            <a:endParaRPr lang="en-US" altLang="ko-KR" baseline="0" dirty="0"/>
          </a:p>
          <a:p>
            <a:r>
              <a:rPr lang="ko-KR" altLang="en-US" baseline="0" dirty="0" err="1"/>
              <a:t>마크업은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make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up</a:t>
            </a:r>
            <a:r>
              <a:rPr lang="ko-KR" altLang="en-US" baseline="0" dirty="0"/>
              <a:t>의 합성어로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표시한다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라는 뜻입니다</a:t>
            </a:r>
            <a:r>
              <a:rPr lang="en-US" altLang="ko-KR" baseline="0" dirty="0"/>
              <a:t>.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영상 등 위치를 표시하는 것 의미합니다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실습을 통해서 익히게 될 것입니다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1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웹페이지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빈 공간에 오른쪽 마우스를 눌러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‘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페이지 소스보기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’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를 해볼까요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?</a:t>
            </a: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알 수 없는 내용들이 많이 있지만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페이지 최 상단에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html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로 시작되는 것을 볼 수 있습니다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그리고 가장 마지막에는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html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닫기 태그로 끝이 납니다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58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소스를 조금 더 자세히 살펴보면</a:t>
            </a:r>
            <a:endParaRPr lang="en-US" altLang="ko-KR" dirty="0"/>
          </a:p>
          <a:p>
            <a:r>
              <a:rPr lang="ko-KR" altLang="en-US" dirty="0"/>
              <a:t>맨 위에</a:t>
            </a:r>
            <a:r>
              <a:rPr lang="ko-KR" altLang="en-US" baseline="0" dirty="0"/>
              <a:t> 줄에 문서선언이 있고요</a:t>
            </a:r>
            <a:endParaRPr lang="en-US" altLang="ko-KR" baseline="0" dirty="0"/>
          </a:p>
          <a:p>
            <a:r>
              <a:rPr lang="ko-KR" altLang="en-US" baseline="0" dirty="0"/>
              <a:t>전체는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로 감싸있는 것을 알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안에는 헤드와 바디로 감싸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앞으로 우리는 </a:t>
            </a:r>
            <a:r>
              <a:rPr lang="en-US" altLang="ko-KR" dirty="0"/>
              <a:t>&lt;body&gt;</a:t>
            </a:r>
            <a:r>
              <a:rPr lang="ko-KR" altLang="en-US" dirty="0"/>
              <a:t>태그 안에서 본문 내용을 작성하게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29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헤드 부분에 대해 더 자세히 살펴보면</a:t>
            </a:r>
            <a:r>
              <a:rPr lang="en-US" altLang="ko-KR" dirty="0"/>
              <a:t>,</a:t>
            </a:r>
          </a:p>
          <a:p>
            <a:r>
              <a:rPr lang="ko-KR" altLang="en-US" baseline="0" dirty="0"/>
              <a:t>문서의 맨 위에 줄에 </a:t>
            </a:r>
            <a:r>
              <a:rPr lang="en-US" altLang="ko-KR" baseline="0" dirty="0"/>
              <a:t>DOCTYPE </a:t>
            </a:r>
            <a:r>
              <a:rPr lang="ko-KR" altLang="en-US" baseline="0" dirty="0"/>
              <a:t>을 선언하여</a:t>
            </a:r>
            <a:r>
              <a:rPr lang="en-US" altLang="ko-KR" baseline="0" dirty="0"/>
              <a:t> html </a:t>
            </a:r>
            <a:r>
              <a:rPr lang="ko-KR" altLang="en-US" baseline="0" dirty="0"/>
              <a:t>문서라는 것을 선언합니다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인코딩</a:t>
            </a:r>
            <a:r>
              <a:rPr lang="en-US" altLang="ko-KR" baseline="0" dirty="0"/>
              <a:t>: [</a:t>
            </a:r>
            <a:r>
              <a:rPr lang="ko-KR" altLang="en-US" baseline="0" dirty="0"/>
              <a:t>문자를 숫자로</a:t>
            </a:r>
            <a:r>
              <a:rPr lang="en-US" altLang="ko-KR" baseline="0" dirty="0"/>
              <a:t>]</a:t>
            </a:r>
            <a:r>
              <a:rPr lang="ko-KR" altLang="en-US" baseline="0" dirty="0"/>
              <a:t>컴퓨터에 저장하기 위해 숫자</a:t>
            </a:r>
            <a:r>
              <a:rPr lang="en-US" altLang="ko-KR" baseline="0" dirty="0"/>
              <a:t>0</a:t>
            </a:r>
            <a:r>
              <a:rPr lang="ko-KR" altLang="en-US" baseline="0" dirty="0"/>
              <a:t>과</a:t>
            </a:r>
            <a:r>
              <a:rPr lang="en-US" altLang="ko-KR" baseline="0" dirty="0"/>
              <a:t>1</a:t>
            </a:r>
            <a:r>
              <a:rPr lang="ko-KR" altLang="en-US" baseline="0" dirty="0"/>
              <a:t>인 </a:t>
            </a:r>
            <a:r>
              <a:rPr lang="en-US" altLang="ko-KR" baseline="0" dirty="0"/>
              <a:t>2</a:t>
            </a:r>
            <a:r>
              <a:rPr lang="ko-KR" altLang="en-US" baseline="0" dirty="0"/>
              <a:t>진수로 변환하는 것을 </a:t>
            </a:r>
            <a:r>
              <a:rPr lang="ko-KR" altLang="en-US" baseline="0" dirty="0" err="1"/>
              <a:t>인코딩</a:t>
            </a:r>
            <a:endParaRPr lang="en-US" altLang="ko-KR" baseline="0" dirty="0"/>
          </a:p>
          <a:p>
            <a:r>
              <a:rPr lang="ko-KR" altLang="en-US" baseline="0" dirty="0"/>
              <a:t>비 한글 문화권 국가에서도 깨지지 않고 정상적으로 표기되도록 지정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defTabSz="937443">
              <a:defRPr/>
            </a:pPr>
            <a:r>
              <a:rPr lang="ko-KR" altLang="en-US" dirty="0"/>
              <a:t>문서를 해석하는</a:t>
            </a:r>
            <a:r>
              <a:rPr lang="ko-KR" altLang="en-US" baseline="0" dirty="0"/>
              <a:t> 데 필요한 정보를 입력하는 </a:t>
            </a:r>
            <a:r>
              <a:rPr lang="en-US" altLang="ko-KR" baseline="0" dirty="0"/>
              <a:t>head</a:t>
            </a:r>
            <a:r>
              <a:rPr lang="ko-KR" altLang="en-US" baseline="0" dirty="0"/>
              <a:t>부분은</a:t>
            </a:r>
            <a:endParaRPr lang="en-US" altLang="ko-KR" baseline="0" dirty="0"/>
          </a:p>
          <a:p>
            <a:r>
              <a:rPr lang="ko-KR" altLang="en-US" baseline="0" dirty="0"/>
              <a:t>지금은 이런 것이 있구나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정도로 이해하고 넘어가면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스크린리더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화면낭독기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07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제목태그인 </a:t>
            </a:r>
            <a:r>
              <a:rPr lang="en-US" altLang="ko-KR" dirty="0"/>
              <a:t>h1</a:t>
            </a:r>
            <a:r>
              <a:rPr lang="ko-KR" altLang="en-US" dirty="0"/>
              <a:t>태그를 </a:t>
            </a:r>
            <a:r>
              <a:rPr lang="ko-KR" altLang="en-US" dirty="0" err="1"/>
              <a:t>예를들면</a:t>
            </a:r>
            <a:r>
              <a:rPr lang="ko-KR" altLang="en-US" dirty="0"/>
              <a:t> 이렇게 입력합니다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시작태그와 종료태그 안에 내용을 입력하죠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꺾쇠괄호</a:t>
            </a:r>
            <a:r>
              <a:rPr lang="en-US" altLang="ko-KR" dirty="0"/>
              <a:t>!! </a:t>
            </a:r>
          </a:p>
          <a:p>
            <a:r>
              <a:rPr lang="ko-KR" altLang="en-US" dirty="0"/>
              <a:t>종료태그는 슬래시와 </a:t>
            </a:r>
            <a:r>
              <a:rPr lang="ko-KR" altLang="en-US" dirty="0" err="1"/>
              <a:t>태그명을</a:t>
            </a:r>
            <a:r>
              <a:rPr lang="ko-KR" altLang="en-US" dirty="0"/>
              <a:t> 넣어줍니다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열기 </a:t>
            </a:r>
            <a:r>
              <a:rPr lang="en-US" altLang="ko-KR" dirty="0"/>
              <a:t>/ </a:t>
            </a:r>
            <a:r>
              <a:rPr lang="ko-KR" altLang="en-US" dirty="0"/>
              <a:t>닫기 태그라고도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시작 태그 안에는 속성명과 속성값을 쓰는 태그가 있기도 하고</a:t>
            </a:r>
            <a:r>
              <a:rPr lang="en-US" altLang="ko-KR" dirty="0"/>
              <a:t>, </a:t>
            </a:r>
            <a:r>
              <a:rPr lang="ko-KR" altLang="en-US" dirty="0"/>
              <a:t>종료태그가 없는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/>
              <a:t>태그도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</a:t>
            </a:r>
            <a:r>
              <a:rPr lang="ko-KR" altLang="en-US" b="1" dirty="0"/>
              <a:t>태그</a:t>
            </a:r>
            <a:r>
              <a:rPr lang="ko-KR" altLang="en-US" dirty="0"/>
              <a:t>나 </a:t>
            </a:r>
            <a:r>
              <a:rPr lang="ko-KR" altLang="en-US" b="1" dirty="0"/>
              <a:t>요소</a:t>
            </a:r>
            <a:r>
              <a:rPr lang="ko-KR" altLang="en-US" dirty="0"/>
              <a:t>를 혼용해서 사용하기도 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요소는 요소이름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요소내용</a:t>
            </a:r>
            <a:r>
              <a:rPr lang="en-US" altLang="ko-KR" dirty="0"/>
              <a:t>, </a:t>
            </a:r>
            <a:r>
              <a:rPr lang="ko-KR" altLang="en-US" dirty="0"/>
              <a:t>이를 둘러싼 꺾쇠괄호를 통칭해서</a:t>
            </a:r>
            <a:r>
              <a:rPr lang="en-US" altLang="ko-KR" dirty="0"/>
              <a:t> </a:t>
            </a:r>
            <a:r>
              <a:rPr lang="ko-KR" altLang="en-US" dirty="0"/>
              <a:t>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91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텍스트편집기를 통해 입력된 태그가</a:t>
            </a:r>
          </a:p>
          <a:p>
            <a:r>
              <a:rPr lang="ko-KR" altLang="en-US" dirty="0"/>
              <a:t>브라우저를 통해 태그를 해석해서 화면에 나타내어 주는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paragraph </a:t>
            </a:r>
            <a:r>
              <a:rPr lang="ko-KR" altLang="en-US" dirty="0"/>
              <a:t>문단</a:t>
            </a:r>
            <a:r>
              <a:rPr lang="en-US" altLang="ko-KR" dirty="0"/>
              <a:t>(</a:t>
            </a:r>
            <a:r>
              <a:rPr lang="ko-KR" altLang="en-US" dirty="0"/>
              <a:t>글의 한 토막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58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웹문서</a:t>
            </a:r>
            <a:r>
              <a:rPr lang="ko-KR" altLang="en-US" baseline="0" dirty="0"/>
              <a:t> 작성프로그램과 확인하는 프로그램이 다릅니다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웹 기반 코드 편집기</a:t>
            </a:r>
            <a:r>
              <a:rPr lang="en-US" altLang="ko-KR" dirty="0"/>
              <a:t>(</a:t>
            </a:r>
            <a:r>
              <a:rPr lang="ko-KR" altLang="en-US" dirty="0"/>
              <a:t>별도의 </a:t>
            </a:r>
            <a:r>
              <a:rPr lang="ko-KR" altLang="en-US" dirty="0" err="1"/>
              <a:t>설치없이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웹사이트를 만드는 데 가장 기본이 되는 </a:t>
            </a:r>
            <a:r>
              <a:rPr lang="en-US" altLang="ko-KR" dirty="0"/>
              <a:t>html</a:t>
            </a:r>
            <a:r>
              <a:rPr lang="ko-KR" altLang="en-US" dirty="0"/>
              <a:t>은 무엇으로 작성할까요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빠르고 쉽게 </a:t>
            </a:r>
            <a:r>
              <a:rPr lang="en-US" altLang="ko-KR" dirty="0"/>
              <a:t>html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파일을 만들 수 있는데 메모장이나 한글 등의 워드프로세서로 작성할 수도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예전에 사용하던 툴인 </a:t>
            </a:r>
            <a:r>
              <a:rPr lang="ko-KR" altLang="en-US" baseline="0" dirty="0" err="1"/>
              <a:t>드림위버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나모웹에디터</a:t>
            </a:r>
            <a:r>
              <a:rPr lang="ko-KR" altLang="en-US" baseline="0" dirty="0"/>
              <a:t> 같은 것도 있고</a:t>
            </a:r>
            <a:endParaRPr lang="en-US" altLang="ko-KR" baseline="0" dirty="0"/>
          </a:p>
          <a:p>
            <a:r>
              <a:rPr lang="ko-KR" altLang="en-US" baseline="0" dirty="0"/>
              <a:t>요즘은 프로그램 설치 없이 직접 온라인에서 작성하면서 바로 확인할 수 있는 툴도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개발자들이 주로 사용하는 </a:t>
            </a:r>
            <a:r>
              <a:rPr lang="ko-KR" altLang="en-US" baseline="0" dirty="0" err="1"/>
              <a:t>이클립스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비주얼스튜디오코드</a:t>
            </a:r>
            <a:r>
              <a:rPr lang="ko-KR" altLang="en-US" baseline="0" dirty="0"/>
              <a:t> 등이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작성한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문서를 실행하는 제조사별 다양한 </a:t>
            </a:r>
            <a:r>
              <a:rPr lang="ko-KR" altLang="en-US" baseline="0" dirty="0" err="1"/>
              <a:t>웹브라우저가</a:t>
            </a:r>
            <a:r>
              <a:rPr lang="ko-KR" altLang="en-US" baseline="0" dirty="0"/>
              <a:t> 있는데 우리는 크롬을 사용할 것입니다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2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993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왼쪽 하단의 </a:t>
            </a:r>
            <a:r>
              <a:rPr lang="en-US" altLang="ko-KR" dirty="0"/>
              <a:t>‘</a:t>
            </a:r>
            <a:r>
              <a:rPr lang="ko-KR" altLang="en-US" dirty="0"/>
              <a:t>윈도우</a:t>
            </a:r>
            <a:r>
              <a:rPr lang="en-US" altLang="ko-KR" dirty="0"/>
              <a:t>’ </a:t>
            </a:r>
            <a:r>
              <a:rPr lang="ko-KR" altLang="en-US" dirty="0"/>
              <a:t>버튼을 눌러서 </a:t>
            </a:r>
            <a:r>
              <a:rPr lang="en-US" altLang="ko-KR" dirty="0"/>
              <a:t>“</a:t>
            </a:r>
            <a:r>
              <a:rPr lang="ko-KR" altLang="en-US" dirty="0"/>
              <a:t>메모장</a:t>
            </a:r>
            <a:r>
              <a:rPr lang="en-US" altLang="ko-KR" dirty="0"/>
              <a:t>” </a:t>
            </a:r>
            <a:r>
              <a:rPr lang="ko-KR" altLang="en-US" dirty="0"/>
              <a:t>또는 영어로 </a:t>
            </a:r>
            <a:r>
              <a:rPr lang="en-US" altLang="ko-KR" dirty="0"/>
              <a:t>“memo”</a:t>
            </a:r>
            <a:r>
              <a:rPr lang="ko-KR" altLang="en-US" dirty="0"/>
              <a:t>를 검색해서 </a:t>
            </a:r>
            <a:endParaRPr lang="en-US" altLang="ko-KR" dirty="0"/>
          </a:p>
          <a:p>
            <a:r>
              <a:rPr lang="ko-KR" altLang="en-US" dirty="0"/>
              <a:t>메모장을 띄워볼게요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21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편집기를 사용하기에 앞서</a:t>
            </a:r>
            <a:endParaRPr lang="en-US" altLang="ko-KR" dirty="0"/>
          </a:p>
          <a:p>
            <a:r>
              <a:rPr lang="ko-KR" altLang="en-US" dirty="0"/>
              <a:t>메모장을 이용해서 </a:t>
            </a:r>
            <a:r>
              <a:rPr lang="ko-KR" altLang="en-US" baseline="0" dirty="0"/>
              <a:t>간단한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을 작성해 보겠습니다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 충분히 </a:t>
            </a:r>
            <a:r>
              <a:rPr lang="en-US" altLang="ko-KR" dirty="0"/>
              <a:t>html</a:t>
            </a:r>
            <a:r>
              <a:rPr lang="ko-KR" altLang="en-US" dirty="0"/>
              <a:t>을 작성할 수 있는 것을 경험해보고 편집기 사용의 편리한 점도 느끼게 될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br</a:t>
            </a:r>
            <a:r>
              <a:rPr lang="en-US" altLang="ko-KR" dirty="0"/>
              <a:t> </a:t>
            </a:r>
            <a:r>
              <a:rPr lang="ko-KR" altLang="en-US" dirty="0" err="1"/>
              <a:t>엔터키</a:t>
            </a:r>
            <a:r>
              <a:rPr lang="ko-KR" altLang="en-US" dirty="0"/>
              <a:t> 역할인 </a:t>
            </a:r>
            <a:r>
              <a:rPr lang="ko-KR" altLang="en-US" baseline="0" dirty="0" err="1"/>
              <a:t>줄바꿈을</a:t>
            </a:r>
            <a:r>
              <a:rPr lang="ko-KR" altLang="en-US" baseline="0" dirty="0"/>
              <a:t> 해주는데요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문장이 길어지면 불편하죠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11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UTF-8</a:t>
            </a:r>
            <a:r>
              <a:rPr lang="ko-KR" altLang="en-US" dirty="0"/>
              <a:t>이랑 </a:t>
            </a:r>
            <a:r>
              <a:rPr lang="ko-KR" altLang="en-US" dirty="0" err="1"/>
              <a:t>확장자</a:t>
            </a:r>
            <a:r>
              <a:rPr lang="en-US" altLang="ko-KR" dirty="0"/>
              <a:t>html </a:t>
            </a:r>
            <a:r>
              <a:rPr lang="ko-KR" altLang="en-US" dirty="0"/>
              <a:t>확인해보고</a:t>
            </a:r>
            <a:r>
              <a:rPr lang="en-US" altLang="ko-KR" dirty="0"/>
              <a:t>, </a:t>
            </a:r>
            <a:r>
              <a:rPr lang="ko-KR" altLang="en-US" dirty="0"/>
              <a:t>바탕화면 브라우저에서 열어보기</a:t>
            </a:r>
            <a:r>
              <a:rPr lang="en-US" altLang="ko-KR" dirty="0"/>
              <a:t>. </a:t>
            </a:r>
            <a:r>
              <a:rPr lang="ko-KR" altLang="en-US" dirty="0"/>
              <a:t>실습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54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</a:t>
            </a:r>
            <a:r>
              <a:rPr lang="en-US" altLang="ko-KR" dirty="0"/>
              <a:t>,</a:t>
            </a:r>
            <a:r>
              <a:rPr lang="ko-KR" altLang="en-US" dirty="0"/>
              <a:t>소문자를 구분하지는 않지만 소문자를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Ctrl+Y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Ctrl+Shift+f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69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문장으로 다양한 텍스트 태그를 이용해 봅시다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구글에서</a:t>
            </a:r>
            <a:r>
              <a:rPr lang="ko-KR" altLang="en-US" dirty="0"/>
              <a:t> 원하는 단어 </a:t>
            </a:r>
            <a:r>
              <a:rPr lang="en-US" altLang="ko-KR" dirty="0"/>
              <a:t>“</a:t>
            </a:r>
            <a:r>
              <a:rPr lang="ko-KR" altLang="en-US" dirty="0"/>
              <a:t>귤</a:t>
            </a:r>
            <a:r>
              <a:rPr lang="en-US" altLang="ko-KR" dirty="0"/>
              <a:t>” </a:t>
            </a:r>
            <a:r>
              <a:rPr lang="ko-KR" altLang="en-US" dirty="0"/>
              <a:t>검색해서 복사해옵니다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자유롭게 입력해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내용이 들어가고 적용하고 싶은 태그를 앞</a:t>
            </a:r>
            <a:r>
              <a:rPr lang="en-US" altLang="ko-KR" dirty="0"/>
              <a:t>, </a:t>
            </a:r>
            <a:r>
              <a:rPr lang="ko-KR" altLang="en-US" dirty="0"/>
              <a:t>뒤로 열기태그와 </a:t>
            </a:r>
            <a:r>
              <a:rPr lang="ko-KR" altLang="en-US" dirty="0" err="1"/>
              <a:t>닫기태그로</a:t>
            </a:r>
            <a:r>
              <a:rPr lang="ko-KR" altLang="en-US" dirty="0"/>
              <a:t> 감싸줍니다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닫기태그가</a:t>
            </a:r>
            <a:r>
              <a:rPr lang="ko-KR" altLang="en-US" dirty="0"/>
              <a:t> 없는 태그도 있음을 배웁니다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인용글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preformat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의 약자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 mark</a:t>
            </a:r>
            <a:r>
              <a:rPr lang="en-US" altLang="ko-KR" baseline="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aseline="0" dirty="0" err="1">
                <a:latin typeface="D2Coding" panose="020B0609020101020101" pitchFamily="49" charset="-127"/>
                <a:ea typeface="D2Coding" panose="020B0609020101020101" pitchFamily="49" charset="-127"/>
              </a:rPr>
              <a:t>형광펜</a:t>
            </a:r>
            <a:r>
              <a:rPr lang="ko-KR" altLang="en-US" baseline="0" dirty="0"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60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비롯해 </a:t>
            </a:r>
            <a:r>
              <a:rPr lang="ko-KR" altLang="en-US" dirty="0" err="1"/>
              <a:t>음원이나</a:t>
            </a:r>
            <a:r>
              <a:rPr lang="ko-KR" altLang="en-US" dirty="0"/>
              <a:t> 비디오 파일 등을</a:t>
            </a:r>
            <a:endParaRPr lang="en-US" altLang="ko-KR" dirty="0"/>
          </a:p>
          <a:p>
            <a:r>
              <a:rPr lang="ko-KR" altLang="en-US" dirty="0" err="1"/>
              <a:t>웹페이지에</a:t>
            </a:r>
            <a:r>
              <a:rPr lang="ko-KR" altLang="en-US" dirty="0"/>
              <a:t> 넣을 때에 파일의 저장 위치가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헷갈리지 않도록 앞으로 폴더 안에 이미지 폴더를 만들고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같은 폴더에 </a:t>
            </a:r>
            <a:r>
              <a:rPr lang="en-US" altLang="ko-KR" dirty="0"/>
              <a:t>html</a:t>
            </a:r>
            <a:r>
              <a:rPr lang="ko-KR" altLang="en-US" dirty="0"/>
              <a:t>파일을 만들겠습니다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test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폴더 안에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같이 있는 경우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63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6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Jpg</a:t>
            </a:r>
            <a:r>
              <a:rPr lang="en-US" altLang="ko-KR" dirty="0"/>
              <a:t>/Jpeg</a:t>
            </a:r>
            <a:r>
              <a:rPr lang="ko-KR" altLang="en-US" dirty="0"/>
              <a:t>일반적으로 많이 사용 </a:t>
            </a:r>
            <a:r>
              <a:rPr lang="en-US" altLang="ko-KR" dirty="0"/>
              <a:t>: </a:t>
            </a:r>
            <a:r>
              <a:rPr lang="ko-KR" altLang="en-US" dirty="0"/>
              <a:t>여러 번 편집 저장할수록 화질이 나빠짐</a:t>
            </a:r>
            <a:endParaRPr lang="en-US" altLang="ko-KR" dirty="0"/>
          </a:p>
          <a:p>
            <a:pPr defTabSz="937443"/>
            <a:r>
              <a:rPr lang="en-US" altLang="ko-KR" b="1" dirty="0" err="1">
                <a:solidFill>
                  <a:srgbClr val="0000FF"/>
                </a:solidFill>
              </a:rPr>
              <a:t>png</a:t>
            </a:r>
            <a:r>
              <a:rPr lang="en-US" altLang="ko-KR" dirty="0"/>
              <a:t> </a:t>
            </a:r>
            <a:r>
              <a:rPr lang="ko-KR" altLang="en-US" dirty="0"/>
              <a:t>배경이 투명한 파일</a:t>
            </a:r>
            <a:r>
              <a:rPr lang="en-US" altLang="ko-KR" dirty="0"/>
              <a:t> (</a:t>
            </a:r>
            <a:r>
              <a:rPr lang="ko-KR" altLang="en-US" dirty="0"/>
              <a:t>웹에서 사용하기 위한 </a:t>
            </a:r>
            <a:r>
              <a:rPr lang="ko-KR" altLang="en-US" dirty="0" err="1"/>
              <a:t>확장자</a:t>
            </a:r>
            <a:r>
              <a:rPr lang="en-US" altLang="ko-KR" dirty="0"/>
              <a:t>)</a:t>
            </a:r>
          </a:p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gif</a:t>
            </a:r>
            <a:r>
              <a:rPr lang="ko-KR" altLang="en-US" dirty="0"/>
              <a:t>움직이는 이미지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endParaRPr lang="en-US" altLang="ko-KR" dirty="0"/>
          </a:p>
          <a:p>
            <a:pPr defTabSz="937443"/>
            <a:endParaRPr lang="en-US" altLang="ko-KR" dirty="0"/>
          </a:p>
          <a:p>
            <a:pPr defTabSz="937443"/>
            <a:r>
              <a:rPr lang="ko-KR" altLang="en-US" dirty="0"/>
              <a:t>특성이 다릅니다</a:t>
            </a:r>
            <a:r>
              <a:rPr lang="en-US" altLang="ko-KR" dirty="0"/>
              <a:t>.  CSS</a:t>
            </a:r>
            <a:r>
              <a:rPr lang="ko-KR" altLang="en-US" dirty="0"/>
              <a:t>정석 </a:t>
            </a:r>
            <a:r>
              <a:rPr lang="en-US" altLang="ko-KR" dirty="0"/>
              <a:t>94</a:t>
            </a:r>
            <a:r>
              <a:rPr lang="ko-KR" altLang="en-US" dirty="0"/>
              <a:t>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54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바탕화면에 </a:t>
            </a:r>
            <a:r>
              <a:rPr lang="en-US" altLang="ko-KR" dirty="0"/>
              <a:t>test</a:t>
            </a:r>
            <a:r>
              <a:rPr lang="ko-KR" altLang="en-US" dirty="0"/>
              <a:t>폴더를 만들고 </a:t>
            </a:r>
            <a:r>
              <a:rPr lang="ko-KR" altLang="en-US" b="1" u="sng" dirty="0">
                <a:solidFill>
                  <a:srgbClr val="6699FF"/>
                </a:solidFill>
              </a:rPr>
              <a:t>해당 폴더 안에 </a:t>
            </a:r>
            <a:r>
              <a:rPr lang="en-US" altLang="ko-KR" b="1" u="sng" dirty="0">
                <a:solidFill>
                  <a:srgbClr val="0070C0"/>
                </a:solidFill>
              </a:rPr>
              <a:t>images</a:t>
            </a:r>
            <a:r>
              <a:rPr lang="ko-KR" altLang="en-US" b="1" u="sng" dirty="0">
                <a:solidFill>
                  <a:srgbClr val="6699FF"/>
                </a:solidFill>
              </a:rPr>
              <a:t>폴더를 </a:t>
            </a:r>
            <a:r>
              <a:rPr lang="ko-KR" altLang="en-US" dirty="0"/>
              <a:t>만들어서 이미지를 다운받아 저장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파일 위치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</a:t>
            </a:r>
            <a:r>
              <a:rPr lang="ko-KR" altLang="en-US" dirty="0"/>
              <a:t>가 중요</a:t>
            </a:r>
            <a:r>
              <a:rPr lang="en-US" altLang="ko-KR" dirty="0"/>
              <a:t>. </a:t>
            </a:r>
            <a:r>
              <a:rPr lang="ko-KR" altLang="en-US" dirty="0"/>
              <a:t>상대경로</a:t>
            </a:r>
            <a:r>
              <a:rPr lang="en-US" altLang="ko-KR" dirty="0"/>
              <a:t>/</a:t>
            </a:r>
            <a:r>
              <a:rPr lang="ko-KR" altLang="en-US" dirty="0"/>
              <a:t>절대경로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</a:t>
            </a:r>
            <a:r>
              <a:rPr lang="ko-KR" altLang="en-US" dirty="0"/>
              <a:t>는 이미지가 나타나지 않았을 때 사진을 설명하는 글을 써서 보이지 않더라도 </a:t>
            </a:r>
            <a:r>
              <a:rPr lang="en-US" altLang="ko-KR" dirty="0"/>
              <a:t>(</a:t>
            </a:r>
            <a:r>
              <a:rPr lang="ko-KR" altLang="en-US" dirty="0" err="1"/>
              <a:t>설명글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어떤 사진이 있는지 나타내 줍니다</a:t>
            </a:r>
            <a:r>
              <a:rPr lang="en-US" altLang="ko-KR" dirty="0"/>
              <a:t>. [</a:t>
            </a:r>
            <a:r>
              <a:rPr lang="ko-KR" altLang="en-US" dirty="0"/>
              <a:t>대체용 이미지</a:t>
            </a:r>
            <a:r>
              <a:rPr lang="en-US" altLang="ko-KR" dirty="0"/>
              <a:t>]</a:t>
            </a:r>
          </a:p>
          <a:p>
            <a:pPr algn="l"/>
            <a:r>
              <a:rPr lang="ko-KR" altLang="en-US" dirty="0"/>
              <a:t>가로</a:t>
            </a:r>
            <a:r>
              <a:rPr lang="en-US" altLang="ko-KR" dirty="0"/>
              <a:t>width, </a:t>
            </a:r>
            <a:r>
              <a:rPr lang="ko-KR" altLang="en-US" dirty="0"/>
              <a:t>세로</a:t>
            </a:r>
            <a:r>
              <a:rPr lang="en-US" altLang="ko-KR" dirty="0"/>
              <a:t>height </a:t>
            </a:r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,%)</a:t>
            </a:r>
            <a:r>
              <a:rPr lang="ko-KR" altLang="en-US" dirty="0"/>
              <a:t>를 직접 설정할 수 있으며 나중에 배우게 될 </a:t>
            </a:r>
            <a:r>
              <a:rPr lang="en-US" altLang="ko-KR" dirty="0"/>
              <a:t>(104p)</a:t>
            </a:r>
          </a:p>
          <a:p>
            <a:pPr algn="l"/>
            <a:r>
              <a:rPr lang="en-US" altLang="ko-KR" dirty="0" err="1"/>
              <a:t>css</a:t>
            </a:r>
            <a:r>
              <a:rPr lang="ko-KR" altLang="en-US" dirty="0"/>
              <a:t>에서 </a:t>
            </a:r>
            <a:r>
              <a:rPr lang="ko-KR" altLang="en-US" dirty="0" err="1"/>
              <a:t>디테일한</a:t>
            </a:r>
            <a:r>
              <a:rPr lang="ko-KR" altLang="en-US" dirty="0"/>
              <a:t> 설정이 가능합니다</a:t>
            </a:r>
            <a:r>
              <a:rPr lang="en-US" altLang="ko-KR" dirty="0"/>
              <a:t>.</a:t>
            </a:r>
          </a:p>
          <a:p>
            <a:pPr marL="351541" indent="-351541">
              <a:buFont typeface="Arial" panose="020B0604020202020204" pitchFamily="34" charset="0"/>
              <a:buChar char="•"/>
            </a:pPr>
            <a:r>
              <a:rPr lang="ko-KR" altLang="en-US" dirty="0"/>
              <a:t>파일 형식 </a:t>
            </a:r>
            <a:r>
              <a:rPr lang="en-US" altLang="ko-KR" dirty="0"/>
              <a:t>(</a:t>
            </a:r>
            <a:r>
              <a:rPr lang="ko-KR" altLang="en-US" dirty="0" err="1"/>
              <a:t>확장자</a:t>
            </a:r>
            <a:r>
              <a:rPr lang="en-US" altLang="ko-KR" dirty="0"/>
              <a:t>) </a:t>
            </a:r>
            <a:r>
              <a:rPr lang="ko-KR" altLang="en-US" dirty="0"/>
              <a:t>종류 또한 중요한데요</a:t>
            </a:r>
            <a:r>
              <a:rPr lang="en-US" altLang="ko-KR" dirty="0"/>
              <a:t>,</a:t>
            </a:r>
          </a:p>
          <a:p>
            <a:pPr marL="351541" indent="-351541" defTabSz="937443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아이콘천국 </a:t>
            </a:r>
            <a:r>
              <a:rPr lang="en-US" altLang="ko-KR" dirty="0"/>
              <a:t>/ </a:t>
            </a:r>
            <a:r>
              <a:rPr lang="ko-KR" altLang="en-US" dirty="0" err="1"/>
              <a:t>캡쳐도구</a:t>
            </a:r>
            <a:r>
              <a:rPr lang="en-US" altLang="ko-KR" dirty="0"/>
              <a:t>(</a:t>
            </a:r>
            <a:r>
              <a:rPr lang="ko-KR" altLang="en-US" dirty="0"/>
              <a:t>윈도우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94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	</a:t>
            </a:r>
            <a:r>
              <a:rPr lang="ko-KR" altLang="en-US" b="1" dirty="0"/>
              <a:t>절대경로</a:t>
            </a:r>
            <a:r>
              <a:rPr lang="en-US" altLang="ko-KR" b="1" dirty="0"/>
              <a:t>:</a:t>
            </a:r>
            <a:r>
              <a:rPr lang="ko-KR" altLang="en-US" dirty="0"/>
              <a:t> </a:t>
            </a:r>
            <a:r>
              <a:rPr lang="ko-KR" altLang="en-US" dirty="0" err="1"/>
              <a:t>웹페이지나</a:t>
            </a:r>
            <a:r>
              <a:rPr lang="ko-KR" altLang="en-US" dirty="0"/>
              <a:t> 파일이 가지고 있는 </a:t>
            </a:r>
            <a:r>
              <a:rPr lang="ko-KR" altLang="en-US" u="sng" dirty="0"/>
              <a:t>고유한 경로</a:t>
            </a:r>
            <a:endParaRPr lang="en-US" altLang="ko-KR" u="sng" dirty="0"/>
          </a:p>
          <a:p>
            <a:pPr defTabSz="937443">
              <a:defRPr/>
            </a:pPr>
            <a:r>
              <a:rPr lang="en-US" altLang="ko-KR" b="1" dirty="0"/>
              <a:t>	</a:t>
            </a:r>
            <a:r>
              <a:rPr lang="ko-KR" altLang="en-US" b="1" dirty="0"/>
              <a:t>상대경로</a:t>
            </a:r>
            <a:r>
              <a:rPr lang="en-US" altLang="ko-KR" b="1" dirty="0"/>
              <a:t>:</a:t>
            </a:r>
            <a:r>
              <a:rPr lang="ko-KR" altLang="en-US" dirty="0"/>
              <a:t> </a:t>
            </a:r>
            <a:r>
              <a:rPr lang="en-US" altLang="ko-KR" dirty="0"/>
              <a:t>'</a:t>
            </a:r>
            <a:r>
              <a:rPr lang="ko-KR" altLang="en-US" u="sng" dirty="0"/>
              <a:t>현재 위치한 곳을 기준</a:t>
            </a:r>
            <a:r>
              <a:rPr lang="en-US" altLang="ko-KR" u="sng" dirty="0"/>
              <a:t>'</a:t>
            </a:r>
            <a:r>
              <a:rPr lang="ko-KR" altLang="en-US" u="sng" dirty="0"/>
              <a:t>으로</a:t>
            </a:r>
            <a:r>
              <a:rPr lang="ko-KR" altLang="en-US" dirty="0"/>
              <a:t> 해서 </a:t>
            </a:r>
            <a:r>
              <a:rPr lang="en-US" altLang="ko-KR" dirty="0"/>
              <a:t>‘</a:t>
            </a:r>
            <a:r>
              <a:rPr lang="ko-KR" altLang="en-US" dirty="0"/>
              <a:t>파일의 위치</a:t>
            </a:r>
            <a:r>
              <a:rPr lang="en-US" altLang="ko-KR" dirty="0"/>
              <a:t>'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index.html </a:t>
            </a:r>
            <a:r>
              <a:rPr lang="ko-KR" altLang="en-US" dirty="0"/>
              <a:t>기준으로 </a:t>
            </a:r>
            <a:r>
              <a:rPr lang="en-US" altLang="ko-KR" dirty="0"/>
              <a:t>images</a:t>
            </a:r>
            <a:r>
              <a:rPr lang="ko-KR" altLang="en-US" dirty="0"/>
              <a:t>폴더 안에 있는 </a:t>
            </a:r>
            <a:r>
              <a:rPr lang="en-US" altLang="ko-KR" dirty="0"/>
              <a:t>test.jpg </a:t>
            </a:r>
            <a:r>
              <a:rPr lang="ko-KR" altLang="en-US" dirty="0"/>
              <a:t>파일로 접근을 하면 이렇게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1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오전에 개념 위주</a:t>
            </a:r>
            <a:r>
              <a:rPr lang="en-US" altLang="ko-KR" dirty="0"/>
              <a:t>, JS</a:t>
            </a:r>
            <a:r>
              <a:rPr lang="ko-KR" altLang="en-US" dirty="0"/>
              <a:t>포함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지루할 수 있는 개념 위주의 내용들을 쭉</a:t>
            </a:r>
            <a:r>
              <a:rPr lang="en-US" altLang="ko-KR" dirty="0"/>
              <a:t>~ </a:t>
            </a:r>
            <a:r>
              <a:rPr lang="ko-KR" altLang="en-US" dirty="0"/>
              <a:t>나가는 것으로</a:t>
            </a:r>
            <a:endParaRPr lang="en-US" altLang="ko-KR" dirty="0"/>
          </a:p>
          <a:p>
            <a:r>
              <a:rPr lang="ko-KR" altLang="en-US" dirty="0"/>
              <a:t>길지 않은 시간</a:t>
            </a:r>
            <a:r>
              <a:rPr lang="en-US" altLang="ko-KR" dirty="0"/>
              <a:t>, </a:t>
            </a:r>
            <a:r>
              <a:rPr lang="ko-KR" altLang="en-US" dirty="0"/>
              <a:t>지루할 수 있기 때문에 실습 위주의 강의</a:t>
            </a:r>
            <a:endParaRPr lang="en-US" altLang="ko-KR" dirty="0"/>
          </a:p>
          <a:p>
            <a:r>
              <a:rPr lang="ko-KR" altLang="en-US" dirty="0"/>
              <a:t>직접 해보고</a:t>
            </a:r>
            <a:r>
              <a:rPr lang="en-US" altLang="ko-KR" dirty="0"/>
              <a:t>,</a:t>
            </a:r>
            <a:r>
              <a:rPr lang="ko-KR" altLang="en-US" dirty="0"/>
              <a:t> 눈으로 보고</a:t>
            </a:r>
            <a:r>
              <a:rPr lang="en-US" altLang="ko-KR" dirty="0"/>
              <a:t>, </a:t>
            </a:r>
            <a:r>
              <a:rPr lang="ko-KR" altLang="en-US" dirty="0"/>
              <a:t>시행착오를 겪으면서 배워간다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093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내용들을 작성할 때에 편집기를 이용하면</a:t>
            </a:r>
            <a:endParaRPr lang="en-US" altLang="ko-KR" dirty="0"/>
          </a:p>
          <a:p>
            <a:r>
              <a:rPr lang="ko-KR" altLang="en-US" dirty="0"/>
              <a:t>태그 색상이 다르게 표시되고</a:t>
            </a:r>
            <a:endParaRPr lang="en-US" altLang="ko-KR" dirty="0"/>
          </a:p>
          <a:p>
            <a:r>
              <a:rPr lang="ko-KR" altLang="en-US" dirty="0"/>
              <a:t>들여쓰기가 되어 편하게 구분할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설치해 보고 입력해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브라우저 화면</a:t>
            </a:r>
            <a:r>
              <a:rPr lang="en-US" altLang="ko-KR" dirty="0"/>
              <a:t>/ </a:t>
            </a:r>
            <a:r>
              <a:rPr lang="ko-KR" altLang="en-US" dirty="0"/>
              <a:t>오른쪽 </a:t>
            </a:r>
            <a:r>
              <a:rPr lang="en-US" altLang="ko-KR" dirty="0"/>
              <a:t>html</a:t>
            </a:r>
            <a:r>
              <a:rPr lang="ko-KR" altLang="en-US" dirty="0"/>
              <a:t>파일 열어두기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65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글자체를 바꾸고 싶은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github.com/</a:t>
            </a:r>
            <a:r>
              <a:rPr lang="en-US" altLang="ko-KR" dirty="0" err="1"/>
              <a:t>naver</a:t>
            </a:r>
            <a:r>
              <a:rPr lang="en-US" altLang="ko-KR" dirty="0"/>
              <a:t>/d2codingfont </a:t>
            </a:r>
            <a:r>
              <a:rPr lang="ko-KR" altLang="en-US" dirty="0"/>
              <a:t>다운로드항목 최신버전 </a:t>
            </a:r>
            <a:r>
              <a:rPr lang="en-US" altLang="ko-KR" dirty="0"/>
              <a:t>zip</a:t>
            </a:r>
            <a:r>
              <a:rPr lang="ko-KR" altLang="en-US" dirty="0"/>
              <a:t>파일 </a:t>
            </a:r>
            <a:r>
              <a:rPr lang="en-US" altLang="ko-KR" dirty="0"/>
              <a:t>/ </a:t>
            </a:r>
            <a:r>
              <a:rPr lang="ko-KR" altLang="en-US" dirty="0"/>
              <a:t>해당파일 오른쪽 마우스 설치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색상 테마를 변경할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바탕화면에 새로운 폴더를 만들어서 진행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81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9:30</a:t>
            </a:r>
            <a:r>
              <a:rPr lang="ko-KR" altLang="en-US" dirty="0"/>
              <a:t>에 시작 </a:t>
            </a:r>
            <a:r>
              <a:rPr lang="en-US" altLang="ko-KR" dirty="0"/>
              <a:t>10:20</a:t>
            </a:r>
            <a:r>
              <a:rPr lang="ko-KR" altLang="en-US" dirty="0"/>
              <a:t>에 쉬는 시간 </a:t>
            </a:r>
            <a:r>
              <a:rPr lang="en-US" altLang="ko-KR" dirty="0"/>
              <a:t>(10</a:t>
            </a:r>
            <a:r>
              <a:rPr lang="ko-KR" altLang="en-US" dirty="0"/>
              <a:t>분간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10:30</a:t>
            </a:r>
            <a:r>
              <a:rPr lang="en-US" altLang="ko-KR" baseline="0" dirty="0"/>
              <a:t> ~ 11:20</a:t>
            </a:r>
          </a:p>
          <a:p>
            <a:r>
              <a:rPr lang="en-US" altLang="ko-KR" baseline="0" dirty="0"/>
              <a:t>11:30 ~ 12:20 </a:t>
            </a:r>
            <a:r>
              <a:rPr lang="ko-KR" altLang="en-US" baseline="0" dirty="0"/>
              <a:t>점심시간</a:t>
            </a:r>
            <a:endParaRPr lang="en-US" altLang="ko-KR" baseline="0" dirty="0"/>
          </a:p>
          <a:p>
            <a:r>
              <a:rPr lang="en-US" altLang="ko-KR" baseline="0" dirty="0"/>
              <a:t>13:30 ~ 14:20</a:t>
            </a:r>
          </a:p>
          <a:p>
            <a:r>
              <a:rPr lang="en-US" altLang="ko-KR" baseline="0" dirty="0"/>
              <a:t>15:30 ~ 16:20</a:t>
            </a:r>
          </a:p>
          <a:p>
            <a:r>
              <a:rPr lang="en-US" altLang="ko-KR" baseline="0" dirty="0"/>
              <a:t>16:30 ~ 17:20</a:t>
            </a:r>
          </a:p>
          <a:p>
            <a:r>
              <a:rPr lang="en-US" altLang="ko-KR" baseline="0" dirty="0"/>
              <a:t>17:30 ~ 18:20 </a:t>
            </a:r>
            <a:r>
              <a:rPr lang="ko-KR" altLang="en-US" baseline="0" dirty="0"/>
              <a:t>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9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49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23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사이트의 디자인은 서로</a:t>
            </a:r>
            <a:r>
              <a:rPr lang="ko-KR" altLang="en-US" baseline="0" dirty="0"/>
              <a:t> 달라도 구조는 비슷합니다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의미를 부여한 태그가 만들어져서 훨씬 사용하기 편하게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이전에는 모두 </a:t>
            </a:r>
            <a:r>
              <a:rPr lang="en-US" altLang="ko-KR" dirty="0"/>
              <a:t>div</a:t>
            </a:r>
            <a:r>
              <a:rPr lang="ko-KR" altLang="en-US" dirty="0"/>
              <a:t>로 묶어서 구조를 짰는데 </a:t>
            </a:r>
            <a:r>
              <a:rPr lang="en-US" altLang="ko-KR" dirty="0"/>
              <a:t>(class, id</a:t>
            </a:r>
            <a:r>
              <a:rPr lang="ko-KR" altLang="en-US" dirty="0"/>
              <a:t>명을 부여함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유지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보수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합동작업 하는데 알아보기 편리해졌습니다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태그를 사용하면 화면 낭독기와 같은 보조기기에서 사이트의 구조를 제대로 이해할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더 정확하게 정보를 제공할 수 있습니다</a:t>
            </a:r>
            <a:r>
              <a:rPr lang="en-US" altLang="ko-KR" dirty="0"/>
              <a:t>. </a:t>
            </a:r>
          </a:p>
          <a:p>
            <a:pPr defTabSz="937443">
              <a:defRPr/>
            </a:pPr>
            <a:r>
              <a:rPr lang="ko-KR" altLang="en-US" dirty="0"/>
              <a:t>흔히 말하는 </a:t>
            </a:r>
            <a:r>
              <a:rPr lang="ko-KR" altLang="en-US" dirty="0" err="1"/>
              <a:t>웹표준</a:t>
            </a:r>
            <a:r>
              <a:rPr lang="en-US" altLang="ko-KR" dirty="0"/>
              <a:t>, </a:t>
            </a:r>
            <a:r>
              <a:rPr lang="ko-KR" altLang="en-US" dirty="0" err="1"/>
              <a:t>웹접근성</a:t>
            </a:r>
            <a:r>
              <a:rPr lang="en-US" altLang="ko-KR" dirty="0"/>
              <a:t>, </a:t>
            </a:r>
            <a:r>
              <a:rPr lang="ko-KR" altLang="en-US" dirty="0" err="1"/>
              <a:t>웹반응형과도</a:t>
            </a:r>
            <a:r>
              <a:rPr lang="ko-KR" altLang="en-US" dirty="0"/>
              <a:t> 연관이 있습니다</a:t>
            </a:r>
            <a:r>
              <a:rPr lang="en-US" altLang="ko-KR" dirty="0"/>
              <a:t>.</a:t>
            </a:r>
          </a:p>
          <a:p>
            <a:pPr defTabSz="937443">
              <a:defRPr/>
            </a:pPr>
            <a:r>
              <a:rPr lang="ko-KR" altLang="en-US" dirty="0"/>
              <a:t>어느 누가 보더라도 웹사이트의 정보를 일관되게 볼 수 있고</a:t>
            </a:r>
            <a:r>
              <a:rPr lang="en-US" altLang="ko-KR" dirty="0"/>
              <a:t>,</a:t>
            </a:r>
            <a:r>
              <a:rPr lang="ko-KR" altLang="en-US" dirty="0"/>
              <a:t> 접근하기 쉽도록 만드는 것이죠</a:t>
            </a:r>
            <a:r>
              <a:rPr lang="en-US" altLang="ko-KR" dirty="0"/>
              <a:t>.</a:t>
            </a:r>
          </a:p>
          <a:p>
            <a:pPr defTabSz="937443">
              <a:defRPr/>
            </a:pPr>
            <a:r>
              <a:rPr lang="ko-KR" altLang="en-US" dirty="0"/>
              <a:t>정해진 대로만 꼭 사용해야 하는 것은 아니며 만드는 사람이 편한 방식으로 정할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01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en-US" altLang="ko-KR" dirty="0"/>
              <a:t>semantic </a:t>
            </a:r>
            <a:r>
              <a:rPr lang="ko-KR" altLang="ko-KR" b="1" dirty="0"/>
              <a:t>의미가 있는 </a:t>
            </a:r>
            <a:r>
              <a:rPr lang="ko-KR" altLang="ko-KR" dirty="0"/>
              <a:t>태그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뜻하는</a:t>
            </a:r>
            <a:r>
              <a:rPr lang="en-US" altLang="ko-KR" dirty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태그는 따로 외우지 않아도 실습해보면 저절로 익히게 될 것입니다</a:t>
            </a:r>
            <a:r>
              <a:rPr lang="en-US" altLang="ko-KR" dirty="0"/>
              <a:t>. </a:t>
            </a:r>
          </a:p>
          <a:p>
            <a:pPr defTabSz="937443">
              <a:defRPr/>
            </a:pPr>
            <a:r>
              <a:rPr lang="ko-KR" altLang="en-US" dirty="0"/>
              <a:t>이전에는</a:t>
            </a: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en-US" altLang="ko-KR" dirty="0"/>
              <a:t>div</a:t>
            </a:r>
            <a:r>
              <a:rPr lang="ko-KR" altLang="en-US" dirty="0"/>
              <a:t>태그로 감싸준 뒤 </a:t>
            </a:r>
            <a:r>
              <a:rPr lang="en-US" altLang="ko-KR" dirty="0"/>
              <a:t>class</a:t>
            </a:r>
            <a:r>
              <a:rPr lang="ko-KR" altLang="en-US" dirty="0"/>
              <a:t>나 </a:t>
            </a:r>
            <a:r>
              <a:rPr lang="en-US" altLang="ko-KR" dirty="0"/>
              <a:t>id</a:t>
            </a:r>
            <a:r>
              <a:rPr lang="ko-KR" altLang="en-US" dirty="0"/>
              <a:t>명으로 구분을 했었는데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그렇게 되면 문서의 양이 많아질 때에 어느 부분인지 헷갈릴 수 있습니다</a:t>
            </a:r>
            <a:r>
              <a:rPr lang="en-US" altLang="ko-KR" dirty="0"/>
              <a:t>.</a:t>
            </a:r>
          </a:p>
          <a:p>
            <a:pPr defTabSz="937443">
              <a:defRPr/>
            </a:pP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영역을 나눠서 기본 구조를 설정하면 </a:t>
            </a:r>
            <a:r>
              <a:rPr lang="ko-KR" altLang="en-US" dirty="0" err="1"/>
              <a:t>웹브라우저가</a:t>
            </a:r>
            <a:r>
              <a:rPr lang="ko-KR" altLang="en-US" dirty="0"/>
              <a:t> 효율적으로 읽을 수 있습니다</a:t>
            </a:r>
            <a:r>
              <a:rPr lang="en-US" altLang="ko-KR" sz="1000" dirty="0"/>
              <a:t>. </a:t>
            </a:r>
          </a:p>
          <a:p>
            <a:pPr defTabSz="937443">
              <a:defRPr/>
            </a:pPr>
            <a:r>
              <a:rPr lang="en-US" altLang="ko-KR" sz="1000" dirty="0"/>
              <a:t> </a:t>
            </a:r>
            <a:r>
              <a:rPr lang="ko-KR" altLang="en-US" sz="1100" dirty="0"/>
              <a:t>서로 다른 개발자가 유지보수 하는데 편리합니다</a:t>
            </a:r>
            <a:r>
              <a:rPr lang="en-US" altLang="ko-KR" sz="11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55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저장해서 가져오거나</a:t>
            </a:r>
            <a:endParaRPr lang="en-US" altLang="ko-KR" dirty="0"/>
          </a:p>
          <a:p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가져와보기</a:t>
            </a:r>
            <a:r>
              <a:rPr lang="en-US" altLang="ko-KR" dirty="0"/>
              <a:t>. (</a:t>
            </a:r>
            <a:r>
              <a:rPr lang="ko-KR" altLang="en-US" dirty="0"/>
              <a:t>저작권</a:t>
            </a:r>
            <a:r>
              <a:rPr lang="en-US" altLang="ko-KR" dirty="0"/>
              <a:t>- </a:t>
            </a:r>
            <a:r>
              <a:rPr lang="ko-KR" altLang="en-US" dirty="0"/>
              <a:t>개인용으로 사용하기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그림판에서</a:t>
            </a:r>
            <a:r>
              <a:rPr lang="ko-KR" altLang="en-US" dirty="0"/>
              <a:t> 이미지 사이즈 확인</a:t>
            </a:r>
            <a:r>
              <a:rPr lang="en-US" altLang="ko-KR" dirty="0"/>
              <a:t>/ </a:t>
            </a:r>
            <a:r>
              <a:rPr lang="ko-KR" altLang="en-US" dirty="0"/>
              <a:t>조절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&lt;figure&gt;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삽화</a:t>
            </a:r>
            <a:r>
              <a:rPr lang="en-US" altLang="ko-KR" dirty="0"/>
              <a:t>, </a:t>
            </a:r>
            <a:r>
              <a:rPr lang="ko-KR" altLang="en-US" dirty="0"/>
              <a:t>다이어그램 등 문서의 주요 흐름과는 독립적인 </a:t>
            </a:r>
            <a:r>
              <a:rPr lang="ko-KR" altLang="en-US" dirty="0" err="1"/>
              <a:t>콘텐츠</a:t>
            </a:r>
            <a:r>
              <a:rPr lang="ko-KR" altLang="en-US" dirty="0"/>
              <a:t> 정의할 때 사용</a:t>
            </a:r>
            <a:r>
              <a:rPr lang="en-US" altLang="ko-KR" dirty="0"/>
              <a:t>&lt;/figure&gt;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  <a:r>
              <a:rPr lang="en-US" altLang="ko-KR" dirty="0" err="1"/>
              <a:t>figur</a:t>
            </a:r>
            <a:r>
              <a:rPr lang="ko-KR" altLang="en-US" dirty="0"/>
              <a:t>의 제목</a:t>
            </a:r>
            <a:r>
              <a:rPr lang="en-US" altLang="ko-KR" dirty="0"/>
              <a:t>caption&lt;/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75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시판용소스</a:t>
            </a:r>
            <a:r>
              <a:rPr lang="en-US" altLang="ko-KR" dirty="0"/>
              <a:t>/ </a:t>
            </a:r>
            <a:r>
              <a:rPr lang="ko-KR" altLang="en-US" dirty="0" err="1"/>
              <a:t>소스만들기는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  <a:r>
              <a:rPr lang="ko-KR" altLang="en-US" dirty="0"/>
              <a:t>로 감싸고</a:t>
            </a:r>
            <a:endParaRPr lang="en-US" altLang="ko-KR" dirty="0"/>
          </a:p>
          <a:p>
            <a:r>
              <a:rPr lang="ko-KR" altLang="en-US" dirty="0"/>
              <a:t>제목은</a:t>
            </a:r>
            <a:r>
              <a:rPr lang="en-US" altLang="ko-KR" dirty="0" err="1"/>
              <a:t>dt</a:t>
            </a:r>
            <a:r>
              <a:rPr lang="en-US" altLang="ko-KR" dirty="0"/>
              <a:t>, </a:t>
            </a:r>
            <a:r>
              <a:rPr lang="ko-KR" altLang="en-US" dirty="0" err="1"/>
              <a:t>설명글은</a:t>
            </a:r>
            <a:r>
              <a:rPr lang="en-US" altLang="ko-KR" dirty="0" err="1"/>
              <a:t>dd</a:t>
            </a:r>
            <a:r>
              <a:rPr lang="ko-KR" altLang="en-US" dirty="0"/>
              <a:t>를 이용해서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61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https://www.w3schools.com/tags/tag_ol.asp</a:t>
            </a:r>
          </a:p>
          <a:p>
            <a:endParaRPr lang="en-US" altLang="ko-KR" dirty="0"/>
          </a:p>
          <a:p>
            <a:r>
              <a:rPr lang="ko-KR" altLang="en-US" dirty="0" err="1"/>
              <a:t>구글링</a:t>
            </a:r>
            <a:r>
              <a:rPr lang="en-US" altLang="ko-KR" dirty="0"/>
              <a:t> html list </a:t>
            </a:r>
            <a:r>
              <a:rPr lang="ko-KR" altLang="en-US" dirty="0"/>
              <a:t>로 검색해서 </a:t>
            </a:r>
            <a:r>
              <a:rPr lang="en-US" altLang="ko-KR" dirty="0"/>
              <a:t>w3s</a:t>
            </a:r>
            <a:r>
              <a:rPr lang="ko-KR" altLang="en-US" dirty="0"/>
              <a:t>에서 </a:t>
            </a:r>
            <a:r>
              <a:rPr lang="en-US" altLang="ko-KR" dirty="0"/>
              <a:t>type</a:t>
            </a:r>
            <a:r>
              <a:rPr lang="ko-KR" altLang="en-US" dirty="0"/>
              <a:t>으로 가서 이 외에도 어떤 방식이 있는지 확인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5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만드는 시간은 </a:t>
            </a:r>
            <a:r>
              <a:rPr lang="ko-KR" altLang="en-US" dirty="0" err="1"/>
              <a:t>수업중에</a:t>
            </a:r>
            <a:r>
              <a:rPr lang="ko-KR" altLang="en-US" dirty="0"/>
              <a:t> 드리고 </a:t>
            </a:r>
            <a:endParaRPr lang="en-US" altLang="ko-KR" dirty="0"/>
          </a:p>
          <a:p>
            <a:r>
              <a:rPr lang="ko-KR" altLang="en-US" dirty="0"/>
              <a:t>오전 새로운 것 나가는 위주</a:t>
            </a:r>
            <a:r>
              <a:rPr lang="en-US" altLang="ko-KR" dirty="0"/>
              <a:t>. </a:t>
            </a:r>
            <a:r>
              <a:rPr lang="ko-KR" altLang="en-US" dirty="0"/>
              <a:t>오후 실습 위주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 수업시간에 새로운 것 나가고 반복</a:t>
            </a:r>
            <a:r>
              <a:rPr lang="en-US" altLang="ko-KR" dirty="0"/>
              <a:t>. </a:t>
            </a:r>
            <a:r>
              <a:rPr lang="ko-KR" altLang="en-US" dirty="0"/>
              <a:t>실습위주</a:t>
            </a:r>
            <a:r>
              <a:rPr lang="en-US" altLang="ko-KR" dirty="0"/>
              <a:t>. </a:t>
            </a:r>
            <a:r>
              <a:rPr lang="ko-KR" altLang="en-US" dirty="0"/>
              <a:t>교재 중간중간 보기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무언가 </a:t>
            </a:r>
            <a:r>
              <a:rPr lang="en-US" altLang="ko-KR" dirty="0" err="1"/>
              <a:t>deadlin</a:t>
            </a:r>
            <a:r>
              <a:rPr lang="ko-KR" altLang="en-US" dirty="0"/>
              <a:t>가지고 만들어 보는 것 중요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049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한번에 다 배울 수는 없으니 자주 사용하는 것을 직접 입력해보면서 실습을 통해 습득할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바뀌는 부분 또한 많으니 자주 검색해 보는 것을 추천합니다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9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&lt;dl&gt;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  <a:r>
              <a:rPr lang="ko-KR" altLang="en-US" dirty="0"/>
              <a:t>음료</a:t>
            </a:r>
            <a:r>
              <a:rPr lang="en-US" altLang="ko-KR" dirty="0"/>
              <a:t>&lt;/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</a:p>
          <a:p>
            <a:r>
              <a:rPr lang="en-US" altLang="ko-KR" baseline="0" dirty="0"/>
              <a:t>   &lt;</a:t>
            </a:r>
            <a:r>
              <a:rPr lang="en-US" altLang="ko-KR" baseline="0" dirty="0" err="1"/>
              <a:t>dd</a:t>
            </a:r>
            <a:r>
              <a:rPr lang="en-US" altLang="ko-KR" baseline="0" dirty="0"/>
              <a:t>&gt;</a:t>
            </a:r>
            <a:r>
              <a:rPr lang="ko-KR" altLang="en-US" baseline="0" dirty="0" err="1"/>
              <a:t>캬라멜마끼아또</a:t>
            </a:r>
            <a:r>
              <a:rPr lang="en-US" altLang="ko-KR" baseline="0" dirty="0"/>
              <a:t>&lt;/</a:t>
            </a:r>
            <a:r>
              <a:rPr lang="en-US" altLang="ko-KR" baseline="0" dirty="0" err="1"/>
              <a:t>dd</a:t>
            </a:r>
            <a:r>
              <a:rPr lang="en-US" altLang="ko-KR" baseline="0" dirty="0"/>
              <a:t>&gt;</a:t>
            </a:r>
          </a:p>
          <a:p>
            <a:r>
              <a:rPr lang="en-US" altLang="ko-KR" baseline="0" dirty="0"/>
              <a:t>   &lt;</a:t>
            </a:r>
            <a:r>
              <a:rPr lang="en-US" altLang="ko-KR" baseline="0" dirty="0" err="1"/>
              <a:t>dd</a:t>
            </a:r>
            <a:r>
              <a:rPr lang="en-US" altLang="ko-KR" baseline="0" dirty="0"/>
              <a:t>&gt;</a:t>
            </a:r>
            <a:r>
              <a:rPr lang="ko-KR" altLang="en-US" baseline="0" dirty="0" err="1"/>
              <a:t>딸기요거트</a:t>
            </a:r>
            <a:r>
              <a:rPr lang="en-US" altLang="ko-KR" baseline="0" dirty="0"/>
              <a:t>&lt;/</a:t>
            </a:r>
            <a:r>
              <a:rPr lang="en-US" altLang="ko-KR" baseline="0" dirty="0" err="1"/>
              <a:t>dd</a:t>
            </a:r>
            <a:r>
              <a:rPr lang="en-US" altLang="ko-KR" baseline="0" dirty="0"/>
              <a:t>&gt;</a:t>
            </a:r>
          </a:p>
          <a:p>
            <a:r>
              <a:rPr lang="en-US" altLang="ko-KR" baseline="0" dirty="0"/>
              <a:t>…</a:t>
            </a:r>
          </a:p>
          <a:p>
            <a:r>
              <a:rPr lang="en-US" altLang="ko-KR" baseline="0" dirty="0"/>
              <a:t>&lt;/dl&gt;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98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81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05-2-2-1</a:t>
            </a:r>
            <a:r>
              <a:rPr lang="ko-KR" altLang="en-US" dirty="0"/>
              <a:t>예제부터 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85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html</a:t>
            </a:r>
            <a:r>
              <a:rPr lang="ko-KR" altLang="en-US" dirty="0"/>
              <a:t>문서를 다른 이름으로 저장하여 링크 걸어보기를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=＂test2.html＂&gt;</a:t>
            </a:r>
            <a:r>
              <a:rPr lang="ko-KR" altLang="en-US" dirty="0"/>
              <a:t>두 번째 페이지로 가봅니다</a:t>
            </a:r>
            <a:r>
              <a:rPr lang="en-US" altLang="ko-KR" dirty="0"/>
              <a:t>.&lt;/a&gt;</a:t>
            </a:r>
            <a:r>
              <a:rPr lang="ko-KR" altLang="en-US" dirty="0"/>
              <a:t>를 입력하여</a:t>
            </a:r>
            <a:endParaRPr lang="en-US" altLang="ko-KR" dirty="0"/>
          </a:p>
          <a:p>
            <a:r>
              <a:rPr lang="ko-KR" altLang="en-US" dirty="0"/>
              <a:t>두 번째 페이지가 나타나는지 클릭해보겠습니다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아래 로고를 </a:t>
            </a:r>
            <a:r>
              <a:rPr lang="en-US" altLang="ko-KR" dirty="0" err="1"/>
              <a:t>png</a:t>
            </a:r>
            <a:r>
              <a:rPr lang="ko-KR" altLang="en-US" dirty="0"/>
              <a:t>파일로 다운받아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페이지로 이동하기를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네이버와</a:t>
            </a:r>
            <a:r>
              <a:rPr lang="en-US" altLang="ko-KR" dirty="0"/>
              <a:t> </a:t>
            </a:r>
            <a:r>
              <a:rPr lang="ko-KR" altLang="en-US" dirty="0"/>
              <a:t>다음은 직접 해보시겠습니다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67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 err="1"/>
              <a:t>px</a:t>
            </a:r>
            <a:r>
              <a:rPr lang="ko-KR" altLang="en-US" dirty="0"/>
              <a:t>는 생략할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css</a:t>
            </a:r>
            <a:r>
              <a:rPr lang="ko-KR" altLang="en-US" dirty="0"/>
              <a:t>에서 </a:t>
            </a:r>
            <a:r>
              <a:rPr lang="ko-KR" altLang="en-US" dirty="0" err="1"/>
              <a:t>디테일하게</a:t>
            </a:r>
            <a:r>
              <a:rPr lang="ko-KR" altLang="en-US" dirty="0"/>
              <a:t> 설정할 때는 단위 설정하는 게 더 중요해집니다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44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1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하이퍼링크는 같은 페이지 안에서도 이동할 수 있습니다</a:t>
            </a:r>
            <a:r>
              <a:rPr lang="en-US" altLang="ko-KR" dirty="0"/>
              <a:t>. (</a:t>
            </a:r>
            <a:r>
              <a:rPr lang="ko-KR" altLang="en-US" dirty="0"/>
              <a:t>앵커</a:t>
            </a:r>
            <a:r>
              <a:rPr lang="en-US" altLang="ko-KR" dirty="0"/>
              <a:t>anchor)</a:t>
            </a:r>
          </a:p>
          <a:p>
            <a:r>
              <a:rPr lang="ko-KR" altLang="en-US" dirty="0"/>
              <a:t>긴 문서의 페이지를 보기 좋게 메뉴로 이동할 수 있도록 만들어 보면서</a:t>
            </a:r>
            <a:endParaRPr lang="en-US" altLang="ko-KR" dirty="0"/>
          </a:p>
          <a:p>
            <a:r>
              <a:rPr lang="ko-KR" altLang="en-US" dirty="0"/>
              <a:t>새로운 개념인 </a:t>
            </a:r>
            <a:r>
              <a:rPr lang="en-US" altLang="ko-KR" dirty="0"/>
              <a:t>div</a:t>
            </a:r>
            <a:r>
              <a:rPr lang="ko-KR" altLang="en-US" dirty="0"/>
              <a:t>태그를 익혀보겠습니다</a:t>
            </a:r>
            <a:r>
              <a:rPr lang="en-US" altLang="ko-KR" dirty="0"/>
              <a:t>. </a:t>
            </a:r>
            <a:r>
              <a:rPr lang="ko-KR" altLang="en-US" dirty="0"/>
              <a:t>가장 많이 쓰는 태그 중의 하나입니다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문서의 영역을 그룹으로 묶어주어 스타일에서 꾸미기가 쉽게 해주는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링크에 특정한 </a:t>
            </a:r>
            <a:r>
              <a:rPr lang="en-US" altLang="ko-KR" dirty="0"/>
              <a:t>id </a:t>
            </a:r>
            <a:r>
              <a:rPr lang="ko-KR" altLang="en-US" dirty="0"/>
              <a:t>이름을 주어서 이동할 수 있도록 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id</a:t>
            </a:r>
            <a:r>
              <a:rPr lang="ko-KR" altLang="en-US" dirty="0"/>
              <a:t>는 차차 </a:t>
            </a:r>
            <a:r>
              <a:rPr lang="en-US" altLang="ko-KR" dirty="0"/>
              <a:t>class</a:t>
            </a:r>
            <a:r>
              <a:rPr lang="ko-KR" altLang="en-US" dirty="0"/>
              <a:t>와 함께 자세히 다루도록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643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3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34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만드는 시간은 수업 중에 드리고 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오전 새로운 것 나가는 위주</a:t>
            </a:r>
            <a:r>
              <a:rPr lang="en-US" altLang="ko-KR" dirty="0"/>
              <a:t>. </a:t>
            </a:r>
            <a:r>
              <a:rPr lang="ko-KR" altLang="en-US" dirty="0"/>
              <a:t>오후 실습 위주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 수업시간에 새로운 것 나가고 반복</a:t>
            </a:r>
            <a:r>
              <a:rPr lang="en-US" altLang="ko-KR" dirty="0"/>
              <a:t>. </a:t>
            </a:r>
            <a:r>
              <a:rPr lang="ko-KR" altLang="en-US" dirty="0"/>
              <a:t>실습위주</a:t>
            </a:r>
            <a:r>
              <a:rPr lang="en-US" altLang="ko-KR" dirty="0"/>
              <a:t>. </a:t>
            </a:r>
            <a:r>
              <a:rPr lang="ko-KR" altLang="en-US" dirty="0"/>
              <a:t>교재 중간중간 보기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무언가 </a:t>
            </a:r>
            <a:r>
              <a:rPr lang="en-US" altLang="ko-KR" dirty="0"/>
              <a:t>deadline </a:t>
            </a:r>
            <a:r>
              <a:rPr lang="ko-KR" altLang="en-US" dirty="0"/>
              <a:t>가지고 만들어 보는 것 중요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연휴 전</a:t>
            </a:r>
            <a:r>
              <a:rPr lang="en-US" altLang="ko-KR" dirty="0"/>
              <a:t>, </a:t>
            </a:r>
            <a:r>
              <a:rPr lang="ko-KR" altLang="en-US" dirty="0"/>
              <a:t>후에 상황을 보고 </a:t>
            </a:r>
            <a:endParaRPr lang="en-US" altLang="ko-KR" dirty="0"/>
          </a:p>
          <a:p>
            <a:r>
              <a:rPr lang="ko-KR" altLang="en-US" dirty="0"/>
              <a:t>발표 일을 정하도록</a:t>
            </a:r>
            <a:r>
              <a:rPr lang="en-US" altLang="ko-KR" dirty="0"/>
              <a:t>. </a:t>
            </a:r>
            <a:r>
              <a:rPr lang="ko-KR" altLang="en-US" dirty="0"/>
              <a:t>설 지나고 천천히 발표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 err="1"/>
              <a:t>째주</a:t>
            </a:r>
            <a:r>
              <a:rPr lang="ko-KR" altLang="en-US" dirty="0"/>
              <a:t> 상담기간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44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 err="1"/>
              <a:t>px</a:t>
            </a:r>
            <a:r>
              <a:rPr lang="ko-KR" altLang="en-US" dirty="0"/>
              <a:t>는 생략할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css</a:t>
            </a:r>
            <a:r>
              <a:rPr lang="ko-KR" altLang="en-US" dirty="0"/>
              <a:t>에서 </a:t>
            </a:r>
            <a:r>
              <a:rPr lang="ko-KR" altLang="en-US" dirty="0" err="1"/>
              <a:t>디테일하게</a:t>
            </a:r>
            <a:r>
              <a:rPr lang="ko-KR" altLang="en-US" dirty="0"/>
              <a:t> 설정할 때는 단위 설정하는 게 더 중요해집니다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85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테이블 요소입니다</a:t>
            </a:r>
            <a:r>
              <a:rPr lang="en-US" altLang="ko-KR" dirty="0"/>
              <a:t>. border</a:t>
            </a:r>
            <a:r>
              <a:rPr lang="ko-KR" altLang="en-US" dirty="0"/>
              <a:t>넣기</a:t>
            </a:r>
            <a:endParaRPr lang="en-US" altLang="ko-KR" dirty="0"/>
          </a:p>
          <a:p>
            <a:r>
              <a:rPr lang="ko-KR" altLang="en-US" dirty="0"/>
              <a:t>표를 만들어 보면서 익혀봅시다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가로에 한 줄 </a:t>
            </a:r>
            <a:r>
              <a:rPr lang="en-US" altLang="ko-KR" dirty="0"/>
              <a:t>/ </a:t>
            </a:r>
            <a:r>
              <a:rPr lang="ko-KR" altLang="en-US" dirty="0"/>
              <a:t>세로에 한 줄을 넣어보세요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93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 만든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테이블을 </a:t>
            </a:r>
            <a:r>
              <a:rPr lang="en-US" altLang="ko-KR" dirty="0" err="1"/>
              <a:t>thead</a:t>
            </a:r>
            <a:r>
              <a:rPr lang="en-US" altLang="ko-KR" dirty="0"/>
              <a:t> / </a:t>
            </a:r>
            <a:r>
              <a:rPr lang="en-US" altLang="ko-KR" dirty="0" err="1"/>
              <a:t>tbody</a:t>
            </a:r>
            <a:r>
              <a:rPr lang="en-US" altLang="ko-KR" dirty="0"/>
              <a:t> / </a:t>
            </a:r>
            <a:r>
              <a:rPr lang="en-US" altLang="ko-KR" dirty="0" err="1"/>
              <a:t>tfoot</a:t>
            </a:r>
            <a:r>
              <a:rPr lang="ko-KR" altLang="en-US" dirty="0"/>
              <a:t>으로 감싸주어 영역을 분리합니다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30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정석</a:t>
            </a:r>
            <a:r>
              <a:rPr lang="en-US" altLang="ko-KR" dirty="0"/>
              <a:t>95</a:t>
            </a:r>
            <a:r>
              <a:rPr lang="ko-KR" altLang="en-US" dirty="0"/>
              <a:t>쪽 스타일 지정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colgroup</a:t>
            </a:r>
            <a:r>
              <a:rPr lang="en-US" altLang="ko-KR" dirty="0"/>
              <a:t>&gt;</a:t>
            </a:r>
          </a:p>
          <a:p>
            <a:r>
              <a:rPr lang="en-US" altLang="ko-KR" baseline="0" dirty="0"/>
              <a:t>   &lt;col style=“background-color:#</a:t>
            </a:r>
            <a:r>
              <a:rPr lang="en-US" altLang="ko-KR" baseline="0" dirty="0" err="1"/>
              <a:t>eee</a:t>
            </a:r>
            <a:r>
              <a:rPr lang="en-US" altLang="ko-KR" baseline="0" dirty="0"/>
              <a:t>;”&gt;</a:t>
            </a:r>
          </a:p>
          <a:p>
            <a:r>
              <a:rPr lang="en-US" altLang="ko-KR" baseline="0" dirty="0"/>
              <a:t>   &lt;col&gt;</a:t>
            </a:r>
          </a:p>
          <a:p>
            <a:r>
              <a:rPr lang="en-US" altLang="ko-KR" baseline="0" dirty="0"/>
              <a:t>   &lt;col style=“width:150px;”&gt;</a:t>
            </a:r>
          </a:p>
          <a:p>
            <a:r>
              <a:rPr lang="en-US" altLang="ko-KR" baseline="0" dirty="0"/>
              <a:t>   &lt;col style=“width:150px;”&gt;</a:t>
            </a:r>
            <a:br>
              <a:rPr lang="en-US" altLang="ko-KR" dirty="0"/>
            </a:br>
            <a:r>
              <a:rPr lang="en-US" altLang="ko-KR" dirty="0"/>
              <a:t>&lt;/</a:t>
            </a:r>
            <a:r>
              <a:rPr lang="en-US" altLang="ko-KR" dirty="0" err="1"/>
              <a:t>colgroup</a:t>
            </a:r>
            <a:r>
              <a:rPr lang="en-US" altLang="ko-KR" dirty="0"/>
              <a:t>&gt; </a:t>
            </a:r>
          </a:p>
          <a:p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&lt;col span=“2” style=“width:150px;”&gt;</a:t>
            </a:r>
            <a:r>
              <a:rPr lang="ko-KR" altLang="en-US" dirty="0"/>
              <a:t>한번에 지정할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406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기둥 세로선을 뜻하는 </a:t>
            </a:r>
            <a:r>
              <a:rPr lang="en-US" altLang="ko-KR" dirty="0" err="1"/>
              <a:t>colspan</a:t>
            </a:r>
            <a:r>
              <a:rPr lang="ko-KR" altLang="en-US" dirty="0"/>
              <a:t>은 표의 세로로 된 열을 </a:t>
            </a:r>
            <a:endParaRPr lang="en-US" altLang="ko-KR" dirty="0"/>
          </a:p>
          <a:p>
            <a:r>
              <a:rPr lang="ko-KR" altLang="en-US" dirty="0"/>
              <a:t>하나로 </a:t>
            </a:r>
            <a:r>
              <a:rPr lang="ko-KR" altLang="en-US" b="1" dirty="0"/>
              <a:t>병합</a:t>
            </a:r>
            <a:r>
              <a:rPr lang="ko-KR" altLang="en-US" dirty="0"/>
              <a:t>하는데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줄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 뜻하는 가로선 </a:t>
            </a:r>
            <a:r>
              <a:rPr lang="en-US" altLang="ko-KR" dirty="0"/>
              <a:t>row</a:t>
            </a:r>
            <a:r>
              <a:rPr lang="ko-KR" altLang="en-US" dirty="0"/>
              <a:t>는 표의 가로를 하나로 병합한다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조금 헷갈리지만</a:t>
            </a:r>
            <a:r>
              <a:rPr lang="en-US" altLang="ko-KR" dirty="0"/>
              <a:t>, </a:t>
            </a:r>
            <a:r>
              <a:rPr lang="ko-KR" altLang="en-US" dirty="0"/>
              <a:t>지금은 이런</a:t>
            </a:r>
            <a:r>
              <a:rPr lang="ko-KR" altLang="en-US" baseline="0" dirty="0"/>
              <a:t> 게 있구나 하는 정도로 사용해 봅시다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16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스타일에서 자세히 다루게 될 </a:t>
            </a:r>
            <a:endParaRPr lang="en-US" altLang="ko-KR" dirty="0"/>
          </a:p>
          <a:p>
            <a:r>
              <a:rPr lang="ko-KR" altLang="en-US" dirty="0"/>
              <a:t>꾸며주기를 조금 이용해봅니다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655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13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dirty="0"/>
              <a:t>&lt;table&gt; 79pageCSS</a:t>
            </a:r>
            <a:r>
              <a:rPr lang="ko-KR" altLang="en-US" sz="1050" dirty="0"/>
              <a:t>정석 </a:t>
            </a:r>
            <a:r>
              <a:rPr lang="en-US" altLang="ko-KR" sz="1050" dirty="0"/>
              <a:t>/ </a:t>
            </a:r>
            <a:r>
              <a:rPr lang="ko-KR" altLang="en-US" sz="1050" dirty="0"/>
              <a:t>표 구조화 </a:t>
            </a:r>
            <a:r>
              <a:rPr lang="en-US" altLang="ko-KR" sz="1050" dirty="0"/>
              <a:t>84page</a:t>
            </a:r>
          </a:p>
          <a:p>
            <a:r>
              <a:rPr lang="en-US" altLang="ko-KR" dirty="0"/>
              <a:t>&lt;caption&gt; </a:t>
            </a:r>
            <a:r>
              <a:rPr lang="ko-KR" altLang="en-US" dirty="0"/>
              <a:t>셀 합치기 연습 </a:t>
            </a:r>
            <a:r>
              <a:rPr lang="en-US" altLang="ko-KR" dirty="0"/>
              <a:t>&lt;/caption&gt; //</a:t>
            </a:r>
            <a:r>
              <a:rPr lang="ko-KR" altLang="en-US" dirty="0"/>
              <a:t>정석</a:t>
            </a:r>
            <a:r>
              <a:rPr lang="en-US" altLang="ko-KR" dirty="0"/>
              <a:t>119</a:t>
            </a:r>
            <a:r>
              <a:rPr lang="ko-KR" altLang="en-US" dirty="0"/>
              <a:t>쪽 문제 만들기</a:t>
            </a:r>
            <a:endParaRPr lang="en-US" altLang="ko-KR" dirty="0"/>
          </a:p>
          <a:p>
            <a:r>
              <a:rPr lang="en-US" altLang="ko-KR" baseline="0" dirty="0"/>
              <a:t>  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baseline="0" dirty="0"/>
              <a:t>      &lt;</a:t>
            </a:r>
            <a:r>
              <a:rPr lang="en-US" altLang="ko-KR" baseline="0" dirty="0" err="1"/>
              <a:t>th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이름</a:t>
            </a:r>
            <a:r>
              <a:rPr lang="en-US" altLang="ko-KR" baseline="0" dirty="0"/>
              <a:t>&lt;/</a:t>
            </a:r>
            <a:r>
              <a:rPr lang="en-US" altLang="ko-KR" baseline="0" dirty="0" err="1"/>
              <a:t>th</a:t>
            </a:r>
            <a:r>
              <a:rPr lang="en-US" altLang="ko-KR" baseline="0" dirty="0"/>
              <a:t>&gt;</a:t>
            </a:r>
          </a:p>
          <a:p>
            <a:r>
              <a:rPr lang="en-US" altLang="ko-KR" baseline="0" dirty="0"/>
              <a:t>      &lt;td&gt;&lt;/td&gt;</a:t>
            </a:r>
          </a:p>
          <a:p>
            <a:r>
              <a:rPr lang="en-US" altLang="ko-KR" baseline="0" dirty="0"/>
              <a:t>      &lt;</a:t>
            </a:r>
            <a:r>
              <a:rPr lang="en-US" altLang="ko-KR" baseline="0" dirty="0" err="1"/>
              <a:t>th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연락처</a:t>
            </a:r>
            <a:r>
              <a:rPr lang="en-US" altLang="ko-KR" baseline="0" dirty="0"/>
              <a:t>&lt;/</a:t>
            </a:r>
            <a:r>
              <a:rPr lang="en-US" altLang="ko-KR" baseline="0" dirty="0" err="1"/>
              <a:t>th</a:t>
            </a:r>
            <a:r>
              <a:rPr lang="en-US" altLang="ko-KR" baseline="0" dirty="0"/>
              <a:t>&gt;</a:t>
            </a:r>
          </a:p>
          <a:p>
            <a:r>
              <a:rPr lang="en-US" altLang="ko-KR" baseline="0" dirty="0"/>
              <a:t>      &lt;td&gt;&lt;/td&gt;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9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&lt;table&gt; 79pageCSS</a:t>
            </a:r>
            <a:r>
              <a:rPr lang="ko-KR" altLang="en-US" dirty="0"/>
              <a:t>정석 </a:t>
            </a:r>
            <a:r>
              <a:rPr lang="en-US" altLang="ko-KR" dirty="0"/>
              <a:t>/ </a:t>
            </a:r>
            <a:r>
              <a:rPr lang="ko-KR" altLang="en-US" dirty="0"/>
              <a:t>표 구조화 </a:t>
            </a:r>
            <a:r>
              <a:rPr lang="en-US" altLang="ko-KR" dirty="0"/>
              <a:t>84page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&lt;td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colspan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="3"&gt;&lt;/td&gt;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3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/>
              <a:t>테이블 표 만들기 이어서 </a:t>
            </a:r>
            <a:r>
              <a:rPr lang="ko-KR" altLang="en-US" dirty="0" err="1"/>
              <a:t>폼태그인</a:t>
            </a:r>
            <a:r>
              <a:rPr lang="ko-KR" altLang="en-US" dirty="0"/>
              <a:t> </a:t>
            </a:r>
            <a:r>
              <a:rPr lang="ko-KR" altLang="en-US" dirty="0" err="1"/>
              <a:t>입력폼을</a:t>
            </a:r>
            <a:r>
              <a:rPr lang="ko-KR" altLang="en-US" dirty="0"/>
              <a:t> 만들어 봅시다</a:t>
            </a:r>
            <a:r>
              <a:rPr lang="en-US" altLang="ko-KR" dirty="0"/>
              <a:t>.</a:t>
            </a:r>
          </a:p>
          <a:p>
            <a:pPr defTabSz="937443">
              <a:defRPr/>
            </a:pPr>
            <a:r>
              <a:rPr lang="ko-KR" altLang="en-US" dirty="0"/>
              <a:t>여기에서 입력하여 보내는 방식을 설정하게 되는데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 err="1"/>
              <a:t>메소드</a:t>
            </a:r>
            <a:r>
              <a:rPr lang="ko-KR" altLang="en-US" dirty="0"/>
              <a:t> 속성이 숨겨서 서버로 보내지게 되는 </a:t>
            </a:r>
            <a:r>
              <a:rPr lang="en-US" altLang="ko-KR" dirty="0"/>
              <a:t>post</a:t>
            </a:r>
            <a:r>
              <a:rPr lang="ko-KR" altLang="en-US" dirty="0"/>
              <a:t>방식과 정보가</a:t>
            </a:r>
            <a:r>
              <a:rPr lang="en-US" altLang="ko-KR" dirty="0"/>
              <a:t> </a:t>
            </a:r>
            <a:r>
              <a:rPr lang="ko-KR" altLang="en-US" dirty="0" err="1"/>
              <a:t>오픈되는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방식이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form</a:t>
            </a:r>
            <a:r>
              <a:rPr lang="ko-KR" altLang="en-US" dirty="0"/>
              <a:t>태그 속성에서 </a:t>
            </a:r>
            <a:r>
              <a:rPr lang="en-US" altLang="ko-KR" dirty="0"/>
              <a:t>action</a:t>
            </a:r>
            <a:r>
              <a:rPr lang="ko-KR" altLang="en-US" dirty="0"/>
              <a:t>속성 특정 주소 값 이나 파일 위치를 </a:t>
            </a:r>
            <a:r>
              <a:rPr lang="en-US" altLang="ko-KR" dirty="0"/>
              <a:t>(</a:t>
            </a:r>
            <a:r>
              <a:rPr lang="ko-KR" altLang="en-US" dirty="0"/>
              <a:t>전송위치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method</a:t>
            </a:r>
            <a:r>
              <a:rPr lang="ko-KR" altLang="en-US" dirty="0"/>
              <a:t>속성에서 입력 값의 전송방식을 정합니다</a:t>
            </a:r>
            <a:r>
              <a:rPr lang="en-US" altLang="ko-KR" dirty="0"/>
              <a:t>. post/get</a:t>
            </a:r>
            <a:r>
              <a:rPr lang="ko-KR" altLang="en-US" dirty="0"/>
              <a:t>방식이 있는데</a:t>
            </a:r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개발자가 이 입력 받은 정보를 데이터베이스로 가져와</a:t>
            </a:r>
            <a:endParaRPr lang="en-US" altLang="ko-KR" dirty="0"/>
          </a:p>
          <a:p>
            <a:r>
              <a:rPr lang="ko-KR" altLang="en-US" dirty="0"/>
              <a:t>아무나 접근할 수 없어 보이지 않는 부분인 서버를 관리하고</a:t>
            </a:r>
            <a:endParaRPr lang="en-US" altLang="ko-KR" dirty="0"/>
          </a:p>
          <a:p>
            <a:r>
              <a:rPr lang="ko-KR" altLang="en-US" dirty="0"/>
              <a:t>추후 로그인</a:t>
            </a:r>
            <a:r>
              <a:rPr lang="en-US" altLang="ko-KR" dirty="0"/>
              <a:t>, </a:t>
            </a:r>
            <a:r>
              <a:rPr lang="ko-KR" altLang="en-US" dirty="0"/>
              <a:t>본인 확인 등의 웹사이트를 운영하는데 중요한 개인 정보로 활용될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바탕화면</a:t>
            </a:r>
            <a:r>
              <a:rPr lang="en-US" altLang="ko-KR" dirty="0"/>
              <a:t>/folder/test/</a:t>
            </a:r>
            <a:r>
              <a:rPr lang="ko-KR" altLang="en-US" dirty="0" err="1"/>
              <a:t>입력폼</a:t>
            </a:r>
            <a:r>
              <a:rPr lang="en-US" altLang="ko-KR" dirty="0"/>
              <a:t>.html </a:t>
            </a:r>
            <a:r>
              <a:rPr lang="ko-KR" altLang="en-US" dirty="0"/>
              <a:t>파일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정석개정 </a:t>
            </a:r>
            <a:r>
              <a:rPr lang="en-US" altLang="ko-KR" dirty="0"/>
              <a:t>137page / 143</a:t>
            </a:r>
            <a:r>
              <a:rPr lang="ko-KR" altLang="en-US" dirty="0"/>
              <a:t>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35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웹 개발 관련 정보들 </a:t>
            </a:r>
            <a:r>
              <a:rPr lang="en-US" altLang="ko-KR" b="1" dirty="0"/>
              <a:t>// </a:t>
            </a:r>
            <a:r>
              <a:rPr lang="ko-KR" altLang="en-US" b="1" dirty="0"/>
              <a:t>필요한 만큼 지식 습득 </a:t>
            </a:r>
            <a:r>
              <a:rPr lang="en-US" altLang="ko-KR" b="1"/>
              <a:t>// 64</a:t>
            </a:r>
            <a:r>
              <a:rPr lang="ko-KR" altLang="en-US" b="1" dirty="0"/>
              <a:t>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72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sz="1000" dirty="0" err="1"/>
              <a:t>프론트엔드</a:t>
            </a:r>
            <a:r>
              <a:rPr lang="ko-KR" altLang="en-US" sz="1000" dirty="0"/>
              <a:t> 는</a:t>
            </a:r>
            <a:r>
              <a:rPr lang="en-US" altLang="ko-KR" sz="1000" dirty="0"/>
              <a:t> </a:t>
            </a:r>
            <a:r>
              <a:rPr lang="ko-KR" altLang="en-US" sz="1000" dirty="0"/>
              <a:t>사용자 앞에 보이는 영역인 </a:t>
            </a:r>
            <a:r>
              <a:rPr lang="ko-KR" altLang="en-US" sz="1000" dirty="0" err="1"/>
              <a:t>웹브라우저</a:t>
            </a:r>
            <a:r>
              <a:rPr lang="ko-KR" altLang="en-US" sz="1000" dirty="0"/>
              <a:t> 화면에 보이는 것을 다루고</a:t>
            </a:r>
            <a:r>
              <a:rPr lang="en-US" altLang="ko-KR" sz="1000" dirty="0"/>
              <a:t>,</a:t>
            </a:r>
          </a:p>
          <a:p>
            <a:pPr defTabSz="937443">
              <a:defRPr/>
            </a:pPr>
            <a:r>
              <a:rPr lang="ko-KR" altLang="en-US" sz="1000" dirty="0" err="1"/>
              <a:t>백엔드는</a:t>
            </a:r>
            <a:r>
              <a:rPr lang="ko-KR" altLang="en-US" sz="1000" dirty="0"/>
              <a:t> 뒤에서 보이지 않는 영역을 뜻합니다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 </a:t>
            </a:r>
            <a:r>
              <a:rPr lang="ko-KR" altLang="en-US" sz="1000" dirty="0"/>
              <a:t>웹사이트에서 회원가입을 하거나 물건 주문할 때 우리는 입력을 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ko-KR" altLang="en-US" sz="1000" dirty="0"/>
              <a:t> 입력한 자료인 데이터베이스가 중요한 정보가 될 수 있기 때문에 보이지 않게 데이터베이스 저장소가 있는 서버로 넘겨줍니다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		</a:t>
            </a:r>
            <a:r>
              <a:rPr lang="ko-KR" altLang="en-US" sz="1000" dirty="0"/>
              <a:t>개발자가 하는 일이 많아지는 부분이 될 것입니다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form</a:t>
            </a:r>
            <a:r>
              <a:rPr lang="ko-KR" altLang="en-US" sz="1000" dirty="0" err="1"/>
              <a:t>폼태그</a:t>
            </a:r>
            <a:r>
              <a:rPr lang="ko-KR" altLang="en-US" sz="1000" dirty="0"/>
              <a:t> 등에서 입력 받은 내용을 서버로 보내</a:t>
            </a:r>
            <a:r>
              <a:rPr lang="en-US" altLang="ko-KR" sz="1000" dirty="0"/>
              <a:t>[</a:t>
            </a:r>
            <a:r>
              <a:rPr lang="ko-KR" altLang="en-US" sz="1000" dirty="0"/>
              <a:t>클릭</a:t>
            </a:r>
            <a:r>
              <a:rPr lang="en-US" altLang="ko-KR" sz="1000" dirty="0"/>
              <a:t>!]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영역에서 처리합니다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form</a:t>
            </a:r>
            <a:r>
              <a:rPr lang="ko-KR" altLang="en-US" sz="1000" dirty="0"/>
              <a:t>태그 속성 </a:t>
            </a:r>
            <a:r>
              <a:rPr lang="en-US" altLang="ko-KR" sz="1000" dirty="0"/>
              <a:t>action(</a:t>
            </a:r>
            <a:r>
              <a:rPr lang="ko-KR" altLang="en-US" sz="1000" dirty="0"/>
              <a:t>특정 </a:t>
            </a:r>
            <a:r>
              <a:rPr lang="ko-KR" altLang="en-US" sz="1000" dirty="0" err="1"/>
              <a:t>주솟값이나</a:t>
            </a:r>
            <a:r>
              <a:rPr lang="ko-KR" altLang="en-US" sz="1000" dirty="0"/>
              <a:t> 파일위치</a:t>
            </a:r>
            <a:r>
              <a:rPr lang="en-US" altLang="ko-KR" sz="1000" dirty="0"/>
              <a:t>), method(</a:t>
            </a:r>
            <a:r>
              <a:rPr lang="ko-KR" altLang="en-US" sz="1000" dirty="0"/>
              <a:t>전송방식</a:t>
            </a:r>
            <a:r>
              <a:rPr lang="en-US" altLang="ko-KR" sz="1000" dirty="0"/>
              <a:t>)</a:t>
            </a:r>
          </a:p>
          <a:p>
            <a:pPr defTabSz="937443">
              <a:defRPr/>
            </a:pPr>
            <a:endParaRPr lang="en-US" altLang="ko-KR" sz="1000" dirty="0"/>
          </a:p>
          <a:p>
            <a:pPr defTabSz="937443">
              <a:defRPr/>
            </a:pPr>
            <a:r>
              <a:rPr lang="ko-KR" altLang="en-US" sz="1000" dirty="0"/>
              <a:t>두 가지를 다 커버할 수 있는 </a:t>
            </a:r>
            <a:r>
              <a:rPr lang="ko-KR" altLang="en-US" sz="1000" dirty="0" err="1"/>
              <a:t>풀스택</a:t>
            </a:r>
            <a:r>
              <a:rPr lang="ko-KR" altLang="en-US" sz="1000" dirty="0"/>
              <a:t> 개발자도 있습니다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endParaRPr lang="en-US" altLang="ko-KR" sz="1000" dirty="0"/>
          </a:p>
          <a:p>
            <a:r>
              <a:rPr lang="ko-KR" altLang="en-US" sz="1000" dirty="0"/>
              <a:t>사용자 화면을 구성하여 앞에 보이는 것을 뜻하는 </a:t>
            </a:r>
            <a:r>
              <a:rPr lang="ko-KR" altLang="en-US" sz="1000" dirty="0" err="1"/>
              <a:t>프론트엔드</a:t>
            </a:r>
            <a:r>
              <a:rPr lang="ko-KR" altLang="en-US" sz="1000" dirty="0"/>
              <a:t> 영역과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 err="1"/>
              <a:t>폼태그에서</a:t>
            </a:r>
            <a:r>
              <a:rPr lang="ko-KR" altLang="en-US" sz="1000" dirty="0"/>
              <a:t> 입력 받은 내용 등을 서버로 넘겨 처리하는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영역으로 나뉠 수 있습니다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8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입력한 내용을 서버 쪽 프로그램으로 어떻게 넘겨줄 것인지 지정</a:t>
            </a:r>
            <a:r>
              <a:rPr lang="en-US" altLang="ko-KR" dirty="0"/>
              <a:t>. method</a:t>
            </a:r>
            <a:r>
              <a:rPr lang="ko-KR" altLang="en-US" dirty="0"/>
              <a:t>에서 사용할 속성값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get :</a:t>
            </a:r>
            <a:r>
              <a:rPr lang="en-US" altLang="ko-KR" baseline="0" dirty="0"/>
              <a:t> </a:t>
            </a:r>
            <a:r>
              <a:rPr lang="ko-KR" altLang="en-US" baseline="0" dirty="0"/>
              <a:t>데이터를 </a:t>
            </a:r>
            <a:r>
              <a:rPr lang="en-US" altLang="ko-KR" baseline="0" dirty="0"/>
              <a:t>256~ 4,096byte</a:t>
            </a:r>
            <a:r>
              <a:rPr lang="ko-KR" altLang="en-US" baseline="0" dirty="0"/>
              <a:t>까지만 서버로 넘길 수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주소 표시줄에 입력한 내용 그대로 드러남</a:t>
            </a:r>
            <a:endParaRPr lang="en-US" altLang="ko-KR" baseline="0" dirty="0"/>
          </a:p>
          <a:p>
            <a:r>
              <a:rPr lang="en-US" altLang="ko-KR" baseline="0" dirty="0"/>
              <a:t>post : </a:t>
            </a:r>
            <a:r>
              <a:rPr lang="ko-KR" altLang="en-US" baseline="0" dirty="0"/>
              <a:t>길이 제한</a:t>
            </a:r>
            <a:r>
              <a:rPr lang="en-US" altLang="ko-KR" baseline="0" dirty="0"/>
              <a:t>x </a:t>
            </a:r>
            <a:r>
              <a:rPr lang="ko-KR" altLang="en-US" baseline="0" dirty="0"/>
              <a:t>내용 드러나지 </a:t>
            </a:r>
            <a:r>
              <a:rPr lang="en-US" altLang="ko-KR" baseline="0" dirty="0"/>
              <a:t>x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640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label </a:t>
            </a:r>
            <a:r>
              <a:rPr lang="ko-KR" altLang="en-US" dirty="0"/>
              <a:t>태그를 사용하면 폼 요소와 레이블 텍스트가 서로 연결되었다는 것을 웹 브라우저가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35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3</a:t>
            </a:r>
            <a:r>
              <a:rPr lang="ko-KR" altLang="en-US" dirty="0"/>
              <a:t>정석</a:t>
            </a:r>
            <a:r>
              <a:rPr lang="en-US" altLang="ko-KR" dirty="0"/>
              <a:t>127,156,157 label </a:t>
            </a:r>
            <a:r>
              <a:rPr lang="ko-KR" altLang="en-US" dirty="0"/>
              <a:t>쓰는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804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submit : </a:t>
            </a:r>
            <a:r>
              <a:rPr lang="ko-KR" altLang="en-US" dirty="0"/>
              <a:t>폼을 서버로 전송</a:t>
            </a:r>
            <a:endParaRPr lang="en-US" altLang="ko-KR" dirty="0"/>
          </a:p>
          <a:p>
            <a:r>
              <a:rPr lang="en-US" altLang="ko-KR" dirty="0"/>
              <a:t>reset : </a:t>
            </a:r>
            <a:r>
              <a:rPr lang="ko-KR" altLang="en-US" dirty="0"/>
              <a:t>폼에 입력한 내용 초기화</a:t>
            </a:r>
            <a:endParaRPr lang="en-US" altLang="ko-KR" dirty="0"/>
          </a:p>
          <a:p>
            <a:r>
              <a:rPr lang="en-US" altLang="ko-KR" dirty="0"/>
              <a:t>button : </a:t>
            </a:r>
            <a:r>
              <a:rPr lang="ko-KR" altLang="en-US" dirty="0"/>
              <a:t>버튼 형태만 있을 뿐 자체 기능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98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http://www.tcpschool.com/examples/tryit/tryhtml.php?filename=html_ref_tag_input_list_01</a:t>
            </a:r>
          </a:p>
          <a:p>
            <a:r>
              <a:rPr lang="ko-KR" altLang="en-US"/>
              <a:t>데이터 리스트에 대한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43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그룹핑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해주어서 관리하거나 페이지 디자인 배치를 편리하게 해줍니다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컨테이너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묶어준다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구분된</a:t>
            </a:r>
            <a:r>
              <a:rPr lang="ko-KR" altLang="en-US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큰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내용에 대해 분할하여 레이아웃 구성하는데 유리하다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CSS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 지정하는데 자주 사용할 것이기 때문에 저절로 익히게 될 것입니다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inline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 일렬로 늘어선 이라는 뜻을 생각해보면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인라인스케이트의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바퀴를 생각하면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줄로 나란히 있는 것을 보면 기억하기 쉬울 것입니다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블록은 박스 느낌으로 기억하면 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04-1-3</a:t>
            </a:r>
          </a:p>
          <a:p>
            <a:pPr latinLnBrk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04-1-4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38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105page</a:t>
            </a:r>
          </a:p>
          <a:p>
            <a:endParaRPr lang="en-US" altLang="ko-KR" dirty="0"/>
          </a:p>
          <a:p>
            <a:r>
              <a:rPr lang="en-US" altLang="ko-KR" dirty="0"/>
              <a:t>&lt;embed </a:t>
            </a:r>
            <a:r>
              <a:rPr lang="en-US" altLang="ko-KR" dirty="0" err="1"/>
              <a:t>src</a:t>
            </a:r>
            <a:r>
              <a:rPr lang="en-US" altLang="ko-KR" dirty="0"/>
              <a:t>=“medias/spring.mp3”&gt;</a:t>
            </a:r>
          </a:p>
          <a:p>
            <a:endParaRPr lang="en-US" altLang="ko-KR" dirty="0"/>
          </a:p>
          <a:p>
            <a:r>
              <a:rPr lang="en-US" altLang="ko-KR" dirty="0" err="1"/>
              <a:t>autoplay</a:t>
            </a:r>
            <a:r>
              <a:rPr lang="en-US" altLang="ko-KR" dirty="0"/>
              <a:t> loop </a:t>
            </a:r>
            <a:r>
              <a:rPr lang="ko-KR" altLang="en-US" dirty="0"/>
              <a:t>플레이어 </a:t>
            </a:r>
            <a:r>
              <a:rPr lang="ko-KR" altLang="en-US" dirty="0" err="1"/>
              <a:t>표시없이</a:t>
            </a:r>
            <a:r>
              <a:rPr lang="ko-KR" altLang="en-US" dirty="0"/>
              <a:t>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962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개편 </a:t>
            </a:r>
            <a:r>
              <a:rPr lang="en-US" altLang="ko-KR" dirty="0"/>
              <a:t>395page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ko-KR" altLang="en-US" dirty="0" err="1"/>
              <a:t>디코딩</a:t>
            </a:r>
            <a:r>
              <a:rPr lang="ko-KR" altLang="en-US" dirty="0"/>
              <a:t> </a:t>
            </a:r>
            <a:r>
              <a:rPr lang="ko-KR" altLang="en-US" dirty="0" err="1"/>
              <a:t>코덱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475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07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수학</a:t>
            </a:r>
            <a:r>
              <a:rPr lang="en-US" altLang="ko-KR" b="1" dirty="0"/>
              <a:t>, </a:t>
            </a:r>
            <a:r>
              <a:rPr lang="ko-KR" altLang="en-US" b="1" dirty="0"/>
              <a:t>물리학과 달리 컴퓨터 공학은 역사가 짧고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단기간에 무척 빠른 속도로 발전</a:t>
            </a:r>
            <a:endParaRPr lang="en-US" altLang="ko-KR" b="1" dirty="0"/>
          </a:p>
          <a:p>
            <a:r>
              <a:rPr lang="ko-KR" altLang="en-US" b="1" dirty="0"/>
              <a:t>다른 말로</a:t>
            </a:r>
            <a:r>
              <a:rPr lang="en-US" altLang="ko-KR" b="1" dirty="0"/>
              <a:t>, </a:t>
            </a:r>
            <a:r>
              <a:rPr lang="ko-KR" altLang="en-US" b="1" dirty="0"/>
              <a:t>학자들이 튼튼한 체계를 구축하고 분류하는 과정을 거치지 못한 </a:t>
            </a:r>
            <a:r>
              <a:rPr lang="ko-KR" altLang="en-US" b="1" u="none" dirty="0"/>
              <a:t>실용적인 기술</a:t>
            </a:r>
            <a:endParaRPr lang="en-US" altLang="ko-KR" b="1" u="none" dirty="0"/>
          </a:p>
          <a:p>
            <a:endParaRPr lang="en-US" altLang="ko-KR" b="1" dirty="0"/>
          </a:p>
          <a:p>
            <a:r>
              <a:rPr lang="ko-KR" altLang="en-US" b="1" dirty="0"/>
              <a:t>원칙</a:t>
            </a:r>
            <a:r>
              <a:rPr lang="en-US" altLang="ko-KR" b="1" dirty="0"/>
              <a:t>, </a:t>
            </a:r>
            <a:r>
              <a:rPr lang="ko-KR" altLang="en-US" b="1" dirty="0"/>
              <a:t>이론을 먼저 공부하고 그 정보를 토대로 새로운 것을 습득하는 능력보다는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빠르게 전체적인 윤곽을 먼저 파악하고 비어있는 곳 중 필요한 부분만 얕게 공부해서 바로 활용하는 능력이</a:t>
            </a:r>
            <a:endParaRPr lang="en-US" altLang="ko-KR" b="1" dirty="0"/>
          </a:p>
          <a:p>
            <a:r>
              <a:rPr lang="ko-KR" altLang="en-US" b="1" dirty="0"/>
              <a:t>더욱 빛을 발하는 분야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능력 기르는 데 있어서 가장 효율적인 방법이</a:t>
            </a:r>
            <a:endParaRPr lang="en-US" altLang="ko-KR" b="1" dirty="0"/>
          </a:p>
          <a:p>
            <a:r>
              <a:rPr lang="ko-KR" altLang="en-US" b="1" dirty="0"/>
              <a:t>바로 결과물을 먼저 확인하고</a:t>
            </a:r>
            <a:r>
              <a:rPr lang="en-US" altLang="ko-KR" b="1" dirty="0"/>
              <a:t>, </a:t>
            </a:r>
            <a:r>
              <a:rPr lang="ko-KR" altLang="en-US" b="1" dirty="0"/>
              <a:t>거꾸로 구조와 원리를 나중에 파악하는 방법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949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395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668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0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046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u="sng" dirty="0">
                <a:hlinkClick r:id="rId3"/>
              </a:rPr>
              <a:t>문단</a:t>
            </a:r>
            <a:r>
              <a:rPr lang="en-US" altLang="ko-KR" dirty="0"/>
              <a:t>paragraph</a:t>
            </a:r>
          </a:p>
          <a:p>
            <a:pPr defTabSz="937443">
              <a:defRPr/>
            </a:pPr>
            <a:r>
              <a:rPr lang="ko-KR" altLang="en-US" dirty="0"/>
              <a:t>꺾쇠괄호</a:t>
            </a:r>
            <a:r>
              <a:rPr lang="en-US" altLang="ko-KR" dirty="0"/>
              <a:t>〈 〉</a:t>
            </a:r>
          </a:p>
          <a:p>
            <a:pPr defTabSz="937443">
              <a:defRPr/>
            </a:pPr>
            <a:endParaRPr lang="en-US" altLang="ko-KR" b="1" dirty="0"/>
          </a:p>
          <a:p>
            <a:r>
              <a:rPr lang="ko-KR" altLang="en-US" dirty="0"/>
              <a:t>에 다 배울 수는 없으니 자주 사용하는 것</a:t>
            </a:r>
            <a:r>
              <a:rPr lang="ko-KR" altLang="en-US" baseline="0" dirty="0"/>
              <a:t> 위주로 </a:t>
            </a:r>
            <a:r>
              <a:rPr lang="ko-KR" altLang="en-US" dirty="0"/>
              <a:t>직접 입력해보면서 실습을 통해 습득할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>
                <a:solidFill>
                  <a:prstClr val="black"/>
                </a:solidFill>
              </a:rPr>
              <a:pPr/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03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오타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나도 틀릴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배웠거나 나중에 배우는 차이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모르는 사람 기준으로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 시간 정각에 수업시작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3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4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8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2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6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4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3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4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686D-0964-4C6A-B058-4911E759AB6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tmp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aver/d2codingfon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bigbluesk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ko/docs/Web/HTML/Element/Inpu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25212" y="1289242"/>
            <a:ext cx="54968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spc="-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F0502020204030204" pitchFamily="34" charset="0"/>
                <a:ea typeface="Hi Melody" pitchFamily="2" charset="-127"/>
              </a:rPr>
              <a:t>잠시 후 시작됩니다</a:t>
            </a:r>
            <a:r>
              <a:rPr lang="en-US" altLang="ko-KR" sz="5400" spc="-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F0502020204030204" pitchFamily="34" charset="0"/>
                <a:ea typeface="Hi Melody" pitchFamily="2" charset="-127"/>
              </a:rPr>
              <a:t>.</a:t>
            </a:r>
            <a:endParaRPr lang="ko-KR" altLang="en-US" sz="5400" spc="-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F0502020204030204" pitchFamily="34" charset="0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03"/>
    </mc:Choice>
    <mc:Fallback xmlns="">
      <p:transition advTm="24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안전보건인들이 가져야 할 마음가짐 1편. &lt; 포토 &lt; 닷뉴스미디어 &lt; 기사본문 - 세이프티퍼스트닷뉴스">
            <a:extLst>
              <a:ext uri="{FF2B5EF4-FFF2-40B4-BE49-F238E27FC236}">
                <a16:creationId xmlns:a16="http://schemas.microsoft.com/office/drawing/2014/main" id="{A0C581E9-7D95-CC58-0ACE-7D0FEE169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98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30대가 가져야 할 마음가짐">
            <a:extLst>
              <a:ext uri="{FF2B5EF4-FFF2-40B4-BE49-F238E27FC236}">
                <a16:creationId xmlns:a16="http://schemas.microsoft.com/office/drawing/2014/main" id="{6032CAD6-6C36-E72C-4EBA-9A3EDC38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0"/>
            <a:ext cx="687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75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3798" y="892885"/>
            <a:ext cx="6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ENFJ</a:t>
            </a:r>
            <a:endParaRPr lang="ko-KR" altLang="en-US" dirty="0"/>
          </a:p>
        </p:txBody>
      </p:sp>
      <p:pic>
        <p:nvPicPr>
          <p:cNvPr id="3074" name="Picture 2" descr="얼룩소 입문! 나는 ENFJ 입니다. by - 얼룩소 alook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5" y="128644"/>
            <a:ext cx="3067626" cy="30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ENFJ 특징 총정리 : 엔프제가 손절왕?(+팩폭) -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2146" r="14786" b="113"/>
          <a:stretch/>
        </p:blipFill>
        <p:spPr>
          <a:xfrm>
            <a:off x="3314201" y="720762"/>
            <a:ext cx="6808751" cy="597502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250193" y="5056094"/>
            <a:ext cx="3420932" cy="10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76513" y="5314278"/>
            <a:ext cx="1665642" cy="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539727" y="2076226"/>
            <a:ext cx="2178849" cy="23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41864" y="2334409"/>
            <a:ext cx="2960895" cy="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385534" y="3216538"/>
            <a:ext cx="3420932" cy="10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995474" y="3227296"/>
            <a:ext cx="1807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42056" y="180687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나이 많음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346" y="279386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후천적</a:t>
            </a:r>
            <a:r>
              <a:rPr lang="en-US" altLang="ko-KR" dirty="0"/>
              <a:t>. </a:t>
            </a:r>
            <a:r>
              <a:rPr lang="ko-KR" altLang="en-US" dirty="0"/>
              <a:t>애 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0" y="2299919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살 </a:t>
            </a:r>
            <a:r>
              <a:rPr lang="ko-KR" altLang="en-US" dirty="0" err="1"/>
              <a:t>지뢰찾기</a:t>
            </a:r>
            <a:r>
              <a:rPr lang="en-US" altLang="ko-KR" dirty="0"/>
              <a:t>, </a:t>
            </a:r>
            <a:r>
              <a:rPr lang="ko-KR" altLang="en-US" dirty="0"/>
              <a:t>카드놀이 독파</a:t>
            </a:r>
            <a:r>
              <a:rPr lang="en-US" altLang="ko-KR" dirty="0"/>
              <a:t>. </a:t>
            </a:r>
            <a:r>
              <a:rPr lang="ko-KR" altLang="en-US" dirty="0"/>
              <a:t>집요함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57031" y="512961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모르는 것 알려주면 기쁨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0068" y="3487765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중딩</a:t>
            </a:r>
            <a:r>
              <a:rPr lang="ko-KR" altLang="en-US" dirty="0"/>
              <a:t> </a:t>
            </a:r>
            <a:r>
              <a:rPr lang="en-US" altLang="ko-KR" dirty="0"/>
              <a:t>ANSI. </a:t>
            </a:r>
            <a:r>
              <a:rPr lang="ko-KR" altLang="en-US" dirty="0" err="1"/>
              <a:t>고딩</a:t>
            </a:r>
            <a:r>
              <a:rPr lang="ko-KR" altLang="en-US" dirty="0"/>
              <a:t> </a:t>
            </a:r>
            <a:r>
              <a:rPr lang="ko-KR" altLang="en-US" dirty="0" err="1"/>
              <a:t>홈피만들어줌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1432" y="377595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단순 게임 </a:t>
            </a:r>
            <a:r>
              <a:rPr lang="ko-KR" altLang="en-US" dirty="0" err="1"/>
              <a:t>테트리스</a:t>
            </a:r>
            <a:r>
              <a:rPr lang="en-US" altLang="ko-KR" dirty="0"/>
              <a:t>, </a:t>
            </a:r>
            <a:r>
              <a:rPr lang="ko-KR" altLang="en-US" dirty="0" err="1"/>
              <a:t>숫자맞추기만</a:t>
            </a:r>
            <a:r>
              <a:rPr lang="ko-KR" altLang="en-US" dirty="0"/>
              <a:t> 좋아함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6" name="Picture 4" descr="웹 디자이너(여성) 일러스트레이션 – 무료 일러스트 소재집 KuKuKeK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5037" y="-175325"/>
            <a:ext cx="3463538" cy="34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475460" y="994612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재미로 보는 </a:t>
            </a:r>
            <a:r>
              <a:rPr lang="en-US" altLang="ko-KR" sz="2400" b="1" dirty="0" err="1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mbti</a:t>
            </a:r>
            <a:r>
              <a:rPr lang="en-US" altLang="ko-KR" sz="2400" b="1" dirty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2400" b="1" dirty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자기소개</a:t>
            </a:r>
            <a:r>
              <a:rPr lang="en-US" altLang="ko-KR" sz="2400" b="1" dirty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b="1" dirty="0">
              <a:solidFill>
                <a:srgbClr val="7030A0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87903" y="405486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게임공학</a:t>
            </a:r>
            <a:r>
              <a:rPr lang="en-US" altLang="ko-KR" dirty="0"/>
              <a:t>. </a:t>
            </a:r>
            <a:r>
              <a:rPr lang="ko-KR" altLang="en-US" dirty="0"/>
              <a:t>돈 쫓음</a:t>
            </a:r>
            <a:r>
              <a:rPr lang="en-US" altLang="ko-KR" dirty="0"/>
              <a:t>. </a:t>
            </a:r>
            <a:r>
              <a:rPr lang="ko-KR" altLang="en-US" dirty="0"/>
              <a:t>국비지원과정</a:t>
            </a:r>
            <a:r>
              <a:rPr lang="en-US" altLang="ko-KR" dirty="0"/>
              <a:t>.</a:t>
            </a:r>
            <a:r>
              <a:rPr lang="ko-KR" altLang="en-US" dirty="0"/>
              <a:t>전직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0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05345"/>
            <a:ext cx="9144000" cy="1591922"/>
          </a:xfrm>
        </p:spPr>
        <p:txBody>
          <a:bodyPr/>
          <a:lstStyle/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	HTML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이란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9856"/>
          </a:xfrm>
        </p:spPr>
        <p:txBody>
          <a:bodyPr>
            <a:normAutofit fontScale="47500" lnSpcReduction="20000"/>
          </a:bodyPr>
          <a:lstStyle/>
          <a:p>
            <a:endParaRPr lang="en-US" altLang="ko-KR" sz="3000" b="1" dirty="0">
              <a:solidFill>
                <a:srgbClr val="0070C0"/>
              </a:solidFill>
            </a:endParaRPr>
          </a:p>
          <a:p>
            <a:endParaRPr lang="en-US" altLang="ko-KR" sz="3000" b="1" dirty="0">
              <a:solidFill>
                <a:srgbClr val="0070C0"/>
              </a:solidFill>
            </a:endParaRPr>
          </a:p>
          <a:p>
            <a:endParaRPr lang="en-US" altLang="ko-KR" sz="3000" b="1" dirty="0">
              <a:solidFill>
                <a:srgbClr val="0070C0"/>
              </a:solidFill>
            </a:endParaRPr>
          </a:p>
          <a:p>
            <a:r>
              <a:rPr lang="en-US" altLang="ko-KR" sz="9300" b="1" dirty="0">
                <a:solidFill>
                  <a:srgbClr val="0070C0"/>
                </a:solidFill>
              </a:rPr>
              <a:t>H</a:t>
            </a:r>
            <a:r>
              <a:rPr lang="en-US" altLang="ko-KR" sz="9300" b="1" dirty="0"/>
              <a:t>yper </a:t>
            </a:r>
            <a:r>
              <a:rPr lang="en-US" altLang="ko-KR" sz="9300" b="1" dirty="0">
                <a:solidFill>
                  <a:srgbClr val="0070C0"/>
                </a:solidFill>
              </a:rPr>
              <a:t>T</a:t>
            </a:r>
            <a:r>
              <a:rPr lang="en-US" altLang="ko-KR" sz="9300" b="1" dirty="0"/>
              <a:t>ext </a:t>
            </a:r>
            <a:r>
              <a:rPr lang="en-US" altLang="ko-KR" sz="9300" b="1" dirty="0">
                <a:solidFill>
                  <a:srgbClr val="0070C0"/>
                </a:solidFill>
              </a:rPr>
              <a:t>M</a:t>
            </a:r>
            <a:r>
              <a:rPr lang="en-US" altLang="ko-KR" sz="9300" b="1" dirty="0"/>
              <a:t>arkup </a:t>
            </a:r>
            <a:r>
              <a:rPr lang="en-US" altLang="ko-KR" sz="9300" b="1" dirty="0">
                <a:solidFill>
                  <a:srgbClr val="0070C0"/>
                </a:solidFill>
              </a:rPr>
              <a:t>L</a:t>
            </a:r>
            <a:r>
              <a:rPr lang="en-US" altLang="ko-KR" sz="9300" b="1" dirty="0"/>
              <a:t>anguage</a:t>
            </a:r>
          </a:p>
          <a:p>
            <a:endParaRPr lang="en-US" altLang="ko-KR" b="1" dirty="0"/>
          </a:p>
          <a:p>
            <a:endParaRPr lang="ko-KR" altLang="en-US" dirty="0"/>
          </a:p>
          <a:p>
            <a:r>
              <a:rPr lang="en-US" altLang="ko-KR" b="1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16" y="1397009"/>
            <a:ext cx="1436212" cy="1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67730" y="6159997"/>
            <a:ext cx="3069115" cy="350971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dirty="0"/>
            </a:br>
            <a:r>
              <a:rPr lang="en-US" altLang="ko-KR" sz="2000" b="1" dirty="0" err="1">
                <a:solidFill>
                  <a:srgbClr val="0070C0"/>
                </a:solidFill>
              </a:rPr>
              <a:t>H</a:t>
            </a:r>
            <a:r>
              <a:rPr lang="en-US" altLang="ko-KR" sz="2000" b="1" dirty="0" err="1"/>
              <a:t>yper</a:t>
            </a:r>
            <a:r>
              <a:rPr lang="en-US" altLang="ko-KR" sz="2000" b="1" dirty="0" err="1">
                <a:solidFill>
                  <a:srgbClr val="0070C0"/>
                </a:solidFill>
              </a:rPr>
              <a:t>T</a:t>
            </a:r>
            <a:r>
              <a:rPr lang="en-US" altLang="ko-KR" sz="2000" b="1" dirty="0" err="1"/>
              <a:t>ext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olidFill>
                  <a:srgbClr val="0070C0"/>
                </a:solidFill>
              </a:rPr>
              <a:t>M</a:t>
            </a:r>
            <a:r>
              <a:rPr lang="en-US" altLang="ko-KR" sz="2000" b="1" dirty="0"/>
              <a:t>arkup </a:t>
            </a:r>
            <a:r>
              <a:rPr lang="en-US" altLang="ko-KR" sz="2000" b="1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/>
              <a:t>anguage</a:t>
            </a:r>
            <a:br>
              <a:rPr lang="en-US" altLang="ko-KR" b="1" dirty="0"/>
            </a:br>
            <a:endParaRPr lang="ko-KR" altLang="en-US" sz="1700" dirty="0"/>
          </a:p>
        </p:txBody>
      </p:sp>
      <p:sp>
        <p:nvSpPr>
          <p:cNvPr id="11" name="자유형 10"/>
          <p:cNvSpPr/>
          <p:nvPr/>
        </p:nvSpPr>
        <p:spPr>
          <a:xfrm rot="21151589">
            <a:off x="3524491" y="950653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611" tIns="134611" rIns="134611" bIns="134611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700" kern="1200" dirty="0">
                <a:latin typeface="Hi Melody" pitchFamily="2" charset="-127"/>
                <a:ea typeface="Hi Melody" pitchFamily="2" charset="-127"/>
              </a:rPr>
              <a:t>하이퍼텍스트</a:t>
            </a:r>
            <a:r>
              <a:rPr lang="en-US" altLang="ko-KR" sz="2700" kern="1200" dirty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700" kern="12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283019">
            <a:off x="6289369" y="844681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lnRef>
          <a:fillRef idx="1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fillRef>
          <a:effectRef idx="0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8421" tIns="138421" rIns="138421" bIns="138421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err="1">
                <a:latin typeface="Hi Melody" pitchFamily="2" charset="-127"/>
                <a:ea typeface="Hi Melody" pitchFamily="2" charset="-127"/>
              </a:rPr>
              <a:t>마크업</a:t>
            </a:r>
            <a:r>
              <a:rPr lang="en-US" altLang="ko-KR" sz="2800" kern="1200" dirty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800" kern="12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5381125" y="5347196"/>
            <a:ext cx="812800" cy="812800"/>
          </a:xfrm>
          <a:prstGeom prst="triangle">
            <a:avLst/>
          </a:prstGeom>
        </p:spPr>
        <p:style>
          <a:lnRef idx="2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lnRef>
          <a:fillRef idx="1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fillRef>
          <a:effectRef idx="0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240000">
            <a:off x="3348381" y="4998903"/>
            <a:ext cx="4878289" cy="34112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lnRef>
          <a:fillRef idx="1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fillRef>
          <a:effectRef idx="0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rot="240000">
            <a:off x="6277370" y="414601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kern="1200" dirty="0">
                <a:latin typeface="Hi Melody" pitchFamily="2" charset="-127"/>
                <a:ea typeface="Hi Melody" pitchFamily="2" charset="-127"/>
              </a:rPr>
              <a:t>‘</a:t>
            </a:r>
            <a:r>
              <a:rPr lang="ko-KR" altLang="en-US" sz="2400" b="1" kern="1200" dirty="0">
                <a:latin typeface="Hi Melody" pitchFamily="2" charset="-127"/>
                <a:ea typeface="Hi Melody" pitchFamily="2" charset="-127"/>
              </a:rPr>
              <a:t>표시한다</a:t>
            </a:r>
            <a:r>
              <a:rPr lang="en-US" altLang="ko-KR" sz="2400" kern="1200" dirty="0">
                <a:latin typeface="Hi Melody" pitchFamily="2" charset="-127"/>
                <a:ea typeface="Hi Melody" pitchFamily="2" charset="-127"/>
              </a:rPr>
              <a:t>’</a:t>
            </a:r>
            <a:endParaRPr lang="ko-KR" altLang="en-US" sz="2400" kern="1200" dirty="0"/>
          </a:p>
        </p:txBody>
      </p:sp>
      <p:sp>
        <p:nvSpPr>
          <p:cNvPr id="16" name="자유형 15"/>
          <p:cNvSpPr/>
          <p:nvPr/>
        </p:nvSpPr>
        <p:spPr>
          <a:xfrm rot="240000">
            <a:off x="6347812" y="317065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38336"/>
              <a:satOff val="-2557"/>
              <a:lumOff val="-981"/>
              <a:alphaOff val="0"/>
            </a:schemeClr>
          </a:fillRef>
          <a:effectRef idx="0">
            <a:schemeClr val="accent5">
              <a:hueOff val="-1838336"/>
              <a:satOff val="-2557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합성어로</a:t>
            </a:r>
            <a:endParaRPr lang="ko-KR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240000">
            <a:off x="6418255" y="2216965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676672"/>
              <a:satOff val="-5114"/>
              <a:lumOff val="-1961"/>
              <a:alphaOff val="0"/>
            </a:schemeClr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6187" tIns="166186" rIns="166186" bIns="166187" numCol="1" spcCol="1270" anchor="ctr" anchorCtr="0">
            <a:noAutofit/>
          </a:bodyPr>
          <a:lstStyle/>
          <a:p>
            <a:pPr lvl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Mark + up</a:t>
            </a:r>
            <a:endParaRPr lang="ko-KR" altLang="en-US" sz="3200" kern="1200" dirty="0">
              <a:solidFill>
                <a:schemeClr val="tx1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rot="240000">
            <a:off x="3486756" y="395093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515009"/>
              <a:satOff val="-7671"/>
              <a:lumOff val="-2942"/>
              <a:alphaOff val="0"/>
            </a:schemeClr>
          </a:fillRef>
          <a:effectRef idx="0">
            <a:schemeClr val="accent5">
              <a:hueOff val="-5515009"/>
              <a:satOff val="-7671"/>
              <a:lumOff val="-2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847" tIns="112846" rIns="112846" bIns="112847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문서를 서로 연결해 주는 </a:t>
            </a:r>
            <a:r>
              <a:rPr lang="en-US" altLang="ko-KR" sz="1800" kern="12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Link “</a:t>
            </a:r>
            <a:r>
              <a:rPr lang="ko-KR" altLang="en-US" sz="1800" b="1" u="sng" kern="12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링크</a:t>
            </a:r>
            <a:r>
              <a:rPr lang="en-US" altLang="ko-KR" sz="1800" b="1" kern="12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sz="1800" kern="1200" dirty="0">
              <a:solidFill>
                <a:schemeClr val="tx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 rot="240000">
            <a:off x="3557199" y="297557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353344"/>
              <a:satOff val="-10228"/>
              <a:lumOff val="-3922"/>
              <a:alphaOff val="0"/>
            </a:schemeClr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47" tIns="150946" rIns="150946" bIns="150947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800" kern="1200" dirty="0" err="1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HyperText</a:t>
            </a:r>
            <a:endParaRPr lang="ko-KR" altLang="en-US" sz="18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457199"/>
            <a:ext cx="10475912" cy="714375"/>
          </a:xfrm>
        </p:spPr>
        <p:txBody>
          <a:bodyPr/>
          <a:lstStyle/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웹페이지를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작성하기 위해 가장 기본적인 언어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09" y="1489675"/>
            <a:ext cx="6848051" cy="4929188"/>
          </a:xfrm>
        </p:spPr>
      </p:pic>
      <p:sp>
        <p:nvSpPr>
          <p:cNvPr id="3" name="TextBox 2"/>
          <p:cNvSpPr txBox="1"/>
          <p:nvPr/>
        </p:nvSpPr>
        <p:spPr>
          <a:xfrm>
            <a:off x="8816196" y="3053751"/>
            <a:ext cx="1776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Hi Melody" pitchFamily="2" charset="-127"/>
                <a:ea typeface="Hi Melody" pitchFamily="2" charset="-127"/>
              </a:rPr>
              <a:t>웹페이지</a:t>
            </a:r>
            <a:r>
              <a:rPr lang="ko-KR" altLang="en-US" sz="1600" dirty="0">
                <a:latin typeface="Hi Melody" pitchFamily="2" charset="-127"/>
                <a:ea typeface="Hi Melody" pitchFamily="2" charset="-127"/>
              </a:rPr>
              <a:t> 빈 공간에</a:t>
            </a:r>
            <a:endParaRPr lang="en-US" altLang="ko-KR" sz="16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>
                <a:latin typeface="Hi Melody" pitchFamily="2" charset="-127"/>
                <a:ea typeface="Hi Melody" pitchFamily="2" charset="-127"/>
              </a:rPr>
              <a:t>오른쪽 마우스를 눌러</a:t>
            </a:r>
            <a:endParaRPr lang="en-US" altLang="ko-KR" sz="16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>
                <a:latin typeface="Hi Melody" pitchFamily="2" charset="-127"/>
                <a:ea typeface="Hi Melody" pitchFamily="2" charset="-127"/>
              </a:rPr>
              <a:t>페이지 소스보기</a:t>
            </a:r>
            <a:endParaRPr lang="en-US" altLang="ko-KR" sz="1600" dirty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1600" dirty="0">
                <a:latin typeface="Hi Melody" pitchFamily="2" charset="-127"/>
                <a:ea typeface="Hi Melody" pitchFamily="2" charset="-127"/>
              </a:rPr>
              <a:t>or </a:t>
            </a:r>
            <a:r>
              <a:rPr lang="ko-KR" altLang="en-US" sz="1600" b="1" dirty="0">
                <a:latin typeface="Hi Melody" pitchFamily="2" charset="-127"/>
                <a:ea typeface="Hi Melody" pitchFamily="2" charset="-127"/>
              </a:rPr>
              <a:t>검사 </a:t>
            </a:r>
            <a:endParaRPr lang="en-US" altLang="ko-KR" sz="1600" b="1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>
                <a:latin typeface="Hi Melody" pitchFamily="2" charset="-127"/>
                <a:ea typeface="Hi Melody" pitchFamily="2" charset="-127"/>
              </a:rPr>
              <a:t>해볼까요</a:t>
            </a:r>
            <a:r>
              <a:rPr lang="en-US" altLang="ko-KR" sz="1600" dirty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16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52882" y="2595282"/>
            <a:ext cx="1896036" cy="19767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52882" y="4249271"/>
            <a:ext cx="1896036" cy="13447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0331">
            <a:off x="8913720" y="2130949"/>
            <a:ext cx="864384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/>
          <a:stretch/>
        </p:blipFill>
        <p:spPr>
          <a:xfrm>
            <a:off x="666749" y="1471613"/>
            <a:ext cx="11071059" cy="5486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HTML5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문서의 기본구조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849957" y="1817783"/>
            <a:ext cx="5706737" cy="4726236"/>
          </a:xfrm>
          <a:prstGeom prst="rect">
            <a:avLst/>
          </a:prstGeom>
          <a:solidFill>
            <a:srgbClr val="E2ACD3">
              <a:alpha val="56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</a:rPr>
              <a:t>&lt;html&gt; </a:t>
            </a:r>
            <a:r>
              <a:rPr lang="ko-KR" altLang="en-US" sz="2000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부모태그</a:t>
            </a:r>
            <a:endParaRPr lang="en-US" altLang="ko-KR" sz="3200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r>
              <a:rPr lang="en-US" altLang="ko-KR" sz="3200" dirty="0">
                <a:solidFill>
                  <a:schemeClr val="tx1"/>
                </a:solidFill>
              </a:rPr>
              <a:t>&lt;/html&gt;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09272" y="2443163"/>
            <a:ext cx="4644528" cy="1904110"/>
          </a:xfrm>
          <a:prstGeom prst="rect">
            <a:avLst/>
          </a:prstGeom>
          <a:solidFill>
            <a:srgbClr val="8EBAE2">
              <a:alpha val="93000"/>
            </a:srgbClr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sz="2800" dirty="0">
                <a:solidFill>
                  <a:srgbClr val="0000FF"/>
                </a:solidFill>
              </a:rPr>
              <a:t>&lt;head&gt;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문서제목</a:t>
            </a:r>
            <a:r>
              <a:rPr lang="en-US" altLang="ko-KR" sz="2400" dirty="0"/>
              <a:t>, </a:t>
            </a:r>
            <a:r>
              <a:rPr lang="ko-KR" altLang="en-US" sz="2400" dirty="0"/>
              <a:t>메타데이터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자바스크립트</a:t>
            </a:r>
            <a:r>
              <a:rPr lang="en-US" altLang="ko-KR" sz="2400" dirty="0"/>
              <a:t>, CSS</a:t>
            </a:r>
            <a:r>
              <a:rPr lang="ko-KR" altLang="en-US" sz="2400" dirty="0"/>
              <a:t>링크</a:t>
            </a:r>
            <a:r>
              <a:rPr lang="en-US" altLang="ko-KR" sz="2400" dirty="0"/>
              <a:t>,</a:t>
            </a:r>
          </a:p>
          <a:p>
            <a:r>
              <a:rPr lang="en-US" altLang="ko-KR" sz="2800" dirty="0">
                <a:solidFill>
                  <a:srgbClr val="0000FF"/>
                </a:solidFill>
              </a:rPr>
              <a:t>&lt;/head&gt;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09272" y="4457872"/>
            <a:ext cx="4644528" cy="1447169"/>
          </a:xfrm>
          <a:prstGeom prst="rect">
            <a:avLst/>
          </a:prstGeom>
          <a:solidFill>
            <a:srgbClr val="98C0E4">
              <a:alpha val="60000"/>
            </a:srgbClr>
          </a:solidFill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76C03"/>
                </a:solidFill>
              </a:rPr>
              <a:t>&lt;body&gt;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800" dirty="0"/>
              <a:t>	</a:t>
            </a:r>
            <a:r>
              <a:rPr lang="ko-KR" altLang="en-US" sz="2800" dirty="0">
                <a:solidFill>
                  <a:srgbClr val="84221A"/>
                </a:solidFill>
              </a:rPr>
              <a:t>문서의 본문 내용</a:t>
            </a:r>
            <a:endParaRPr lang="en-US" altLang="ko-KR" sz="2800" dirty="0">
              <a:solidFill>
                <a:srgbClr val="84221A"/>
              </a:solidFill>
            </a:endParaRPr>
          </a:p>
          <a:p>
            <a:r>
              <a:rPr lang="en-US" altLang="ko-KR" sz="2800" dirty="0">
                <a:solidFill>
                  <a:srgbClr val="F76C03"/>
                </a:solidFill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567835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 b="6639"/>
          <a:stretch/>
        </p:blipFill>
        <p:spPr>
          <a:xfrm>
            <a:off x="560470" y="1477917"/>
            <a:ext cx="11071059" cy="5046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05" y="8732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head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안의 내용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036423" y="3291839"/>
            <a:ext cx="1737360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Hi Melody" pitchFamily="2" charset="-127"/>
                <a:ea typeface="Hi Melody" pitchFamily="2" charset="-127"/>
              </a:rPr>
              <a:t>문서의 제목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2000" y="243414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i Melody" pitchFamily="2" charset="-127"/>
                <a:ea typeface="Hi Melody" pitchFamily="2" charset="-127"/>
              </a:rPr>
              <a:t>문자 </a:t>
            </a:r>
            <a:r>
              <a:rPr lang="ko-KR" altLang="en-US" b="1" dirty="0" err="1">
                <a:latin typeface="Hi Melody" pitchFamily="2" charset="-127"/>
                <a:ea typeface="Hi Melody" pitchFamily="2" charset="-127"/>
              </a:rPr>
              <a:t>인코딩</a:t>
            </a:r>
            <a:r>
              <a:rPr lang="ko-KR" altLang="en-US" b="1" dirty="0">
                <a:latin typeface="Hi Melody" pitchFamily="2" charset="-127"/>
                <a:ea typeface="Hi Melody" pitchFamily="2" charset="-127"/>
              </a:rPr>
              <a:t> 방식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(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한글깨짐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방지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)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43" y="14488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i Melody" pitchFamily="2" charset="-127"/>
                <a:ea typeface="Hi Melody" pitchFamily="2" charset="-127"/>
              </a:rPr>
              <a:t>문서 선언</a:t>
            </a:r>
            <a:r>
              <a:rPr lang="en-US" altLang="ko-KR" b="1" dirty="0">
                <a:latin typeface="Hi Melody" pitchFamily="2" charset="-127"/>
                <a:ea typeface="Hi Melody" pitchFamily="2" charset="-127"/>
              </a:rPr>
              <a:t> html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2165" y="1756844"/>
            <a:ext cx="27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en-US" altLang="ko-KR" b="1" dirty="0" err="1"/>
              <a:t>ko</a:t>
            </a:r>
            <a:r>
              <a:rPr lang="en-US" altLang="ko-KR" b="1" dirty="0"/>
              <a:t>” </a:t>
            </a:r>
            <a:r>
              <a:rPr lang="ko-KR" altLang="en-US" b="1" dirty="0">
                <a:latin typeface="Hi Melody" pitchFamily="2" charset="-127"/>
                <a:ea typeface="Hi Melody" pitchFamily="2" charset="-127"/>
              </a:rPr>
              <a:t>스크린리더 한국어로 읽음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2905" y="352043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Hi Melody" pitchFamily="2" charset="-127"/>
                <a:ea typeface="Hi Melody" pitchFamily="2" charset="-127"/>
              </a:rPr>
              <a:t>외부 파일 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5286" y="2434148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그밖에 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문서의 기본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세팅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제작자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간략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설명 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2000" r="1350" b="11326"/>
          <a:stretch/>
        </p:blipFill>
        <p:spPr>
          <a:xfrm>
            <a:off x="4235824" y="4356847"/>
            <a:ext cx="5082988" cy="30793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15591" y="4565079"/>
            <a:ext cx="1913809" cy="349624"/>
          </a:xfrm>
          <a:prstGeom prst="rect">
            <a:avLst/>
          </a:prstGeom>
          <a:solidFill>
            <a:srgbClr val="00B0F0">
              <a:alpha val="1882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65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  <p:bldP spid="1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15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</a:t>
            </a:r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구성된 </a:t>
            </a:r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0670" y="2119745"/>
            <a:ext cx="10168569" cy="405721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endParaRPr lang="en-US" altLang="ko-KR" sz="87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r>
              <a:rPr lang="en-US" altLang="ko-KR" sz="11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&lt;h1&gt;</a:t>
            </a:r>
            <a:r>
              <a:rPr lang="en-US" altLang="ko-KR" sz="1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</a:t>
            </a:r>
            <a:r>
              <a:rPr lang="ko-KR" altLang="en-US" sz="11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웹프로그래밍</a:t>
            </a:r>
            <a:r>
              <a:rPr lang="ko-KR" altLang="en-US" sz="1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&lt;/h1&gt;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5100" dirty="0"/>
              <a:t>	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5100" b="1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시작태그</a:t>
            </a:r>
            <a:r>
              <a:rPr lang="ko-KR" altLang="en-US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5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속성명</a:t>
            </a:r>
            <a:r>
              <a:rPr lang="en-US" altLang="ko-KR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ko-KR" altLang="en-US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속성값</a:t>
            </a:r>
            <a:r>
              <a:rPr lang="en-US" altLang="ko-KR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” …&gt; </a:t>
            </a:r>
            <a:r>
              <a:rPr lang="ko-KR" altLang="en-US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내용 </a:t>
            </a:r>
            <a:r>
              <a:rPr lang="en-US" altLang="ko-KR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ko-KR" altLang="en-US" sz="5100" b="1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종료태그</a:t>
            </a:r>
            <a:r>
              <a:rPr lang="en-US" altLang="ko-KR" sz="51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7600" dirty="0"/>
          </a:p>
          <a:p>
            <a:pPr marL="0" indent="0" algn="ctr">
              <a:buNone/>
            </a:pPr>
            <a:r>
              <a:rPr lang="en-US" altLang="ko-KR" sz="5000" dirty="0">
                <a:latin typeface="D2Coding" panose="020B0609020101020101" pitchFamily="49" charset="-127"/>
                <a:ea typeface="D2Coding" panose="020B0609020101020101" pitchFamily="49" charset="-127"/>
              </a:rPr>
              <a:t>&lt;a </a:t>
            </a:r>
            <a:r>
              <a:rPr lang="en-US" altLang="ko-KR" sz="5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50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5000" dirty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“http://google.com</a:t>
            </a:r>
            <a:r>
              <a:rPr lang="en-US" altLang="ko-KR" sz="5000" dirty="0"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5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targe</a:t>
            </a:r>
            <a:r>
              <a:rPr lang="en-US" altLang="ko-KR" sz="5000" dirty="0">
                <a:latin typeface="D2Coding" panose="020B0609020101020101" pitchFamily="49" charset="-127"/>
                <a:ea typeface="D2Coding" panose="020B0609020101020101" pitchFamily="49" charset="-127"/>
              </a:rPr>
              <a:t>=“_blank”&gt; </a:t>
            </a:r>
            <a:r>
              <a:rPr lang="ko-KR" altLang="en-US" sz="5000" u="sng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5000" u="sng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50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3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857157"/>
              </p:ext>
            </p:extLst>
          </p:nvPr>
        </p:nvGraphicFramePr>
        <p:xfrm>
          <a:off x="838200" y="477838"/>
          <a:ext cx="10515600" cy="569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628182" y="4367189"/>
            <a:ext cx="1602878" cy="1602878"/>
            <a:chOff x="7939856" y="3481867"/>
            <a:chExt cx="1602878" cy="1602878"/>
          </a:xfrm>
        </p:grpSpPr>
        <p:sp>
          <p:nvSpPr>
            <p:cNvPr id="14" name="타원 13"/>
            <p:cNvSpPr/>
            <p:nvPr/>
          </p:nvSpPr>
          <p:spPr>
            <a:xfrm>
              <a:off x="7939856" y="3481867"/>
              <a:ext cx="1602878" cy="160287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타원 4"/>
            <p:cNvSpPr/>
            <p:nvPr/>
          </p:nvSpPr>
          <p:spPr>
            <a:xfrm>
              <a:off x="8174592" y="371660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b="0" kern="1200" dirty="0"/>
                <a:t>&lt;p&gt;</a:t>
              </a:r>
              <a:r>
                <a:rPr lang="ko-KR" altLang="en-US" sz="1600" b="0" kern="1200" dirty="0"/>
                <a:t>해변</a:t>
              </a:r>
              <a:r>
                <a:rPr lang="en-US" altLang="ko-KR" sz="1600" b="0" kern="1200" dirty="0"/>
                <a:t>, </a:t>
              </a:r>
              <a:r>
                <a:rPr lang="ko-KR" altLang="en-US" sz="1600" b="0" kern="1200" dirty="0"/>
                <a:t>푸라 </a:t>
              </a:r>
              <a:r>
                <a:rPr lang="ko-KR" altLang="en-US" sz="1600" b="0" kern="1200" dirty="0" err="1"/>
                <a:t>페티텐겟</a:t>
              </a:r>
              <a:r>
                <a:rPr lang="en-US" altLang="ko-KR" sz="1600" b="0" kern="1200" dirty="0"/>
                <a:t>, </a:t>
              </a:r>
              <a:r>
                <a:rPr lang="ko-KR" altLang="en-US" sz="1600" b="0" kern="1200" dirty="0"/>
                <a:t>쇼핑</a:t>
              </a:r>
              <a:r>
                <a:rPr lang="en-US" altLang="ko-KR" sz="1600" b="0" kern="1200" dirty="0"/>
                <a:t>&lt;/p&gt;</a:t>
              </a:r>
              <a:endParaRPr lang="ko-KR" altLang="en-US" sz="1600" kern="1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55001" y="1082486"/>
            <a:ext cx="1602878" cy="1602878"/>
            <a:chOff x="766675" y="197164"/>
            <a:chExt cx="1602878" cy="1602878"/>
          </a:xfrm>
        </p:grpSpPr>
        <p:sp>
          <p:nvSpPr>
            <p:cNvPr id="17" name="타원 16"/>
            <p:cNvSpPr/>
            <p:nvPr/>
          </p:nvSpPr>
          <p:spPr>
            <a:xfrm>
              <a:off x="766675" y="197164"/>
              <a:ext cx="1602878" cy="16028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타원 6"/>
            <p:cNvSpPr/>
            <p:nvPr/>
          </p:nvSpPr>
          <p:spPr>
            <a:xfrm>
              <a:off x="1001411" y="431900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0" kern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sz="1800" b="0" kern="12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img</a:t>
              </a:r>
              <a:r>
                <a:rPr lang="en-US" sz="1800" b="0" kern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sz="1800" b="0" kern="12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sz="1800" b="0" kern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="pic03.jpg&gt;</a:t>
              </a:r>
              <a:endParaRPr lang="ko-KR" altLang="en-US" sz="18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601047" y="1653419"/>
            <a:ext cx="1602878" cy="1602878"/>
            <a:chOff x="8912721" y="768097"/>
            <a:chExt cx="1602878" cy="1602878"/>
          </a:xfrm>
        </p:grpSpPr>
        <p:sp>
          <p:nvSpPr>
            <p:cNvPr id="20" name="타원 19"/>
            <p:cNvSpPr/>
            <p:nvPr/>
          </p:nvSpPr>
          <p:spPr>
            <a:xfrm>
              <a:off x="8912721" y="768097"/>
              <a:ext cx="1602878" cy="160287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1" name="타원 8"/>
            <p:cNvSpPr/>
            <p:nvPr/>
          </p:nvSpPr>
          <p:spPr>
            <a:xfrm>
              <a:off x="9147457" y="100283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kern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&lt;h2&gt;</a:t>
              </a:r>
              <a:r>
                <a:rPr lang="ko-KR" altLang="en-US" sz="1600" b="0" kern="12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세미냑</a:t>
              </a:r>
              <a:r>
                <a:rPr lang="en-US" altLang="ko-KR" sz="1600" b="0" kern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sz="1600" b="0" kern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h2&gt;</a:t>
              </a:r>
              <a:endParaRPr lang="ko-KR" altLang="en-US" sz="16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-0.02107 L 0.03346 -0.02083 C 0.03164 -0.04954 0.03099 -0.04352 0.03346 -0.07199 C 0.03372 -0.07593 0.03567 -0.08773 0.03658 -0.0919 C 0.03763 -0.09583 0.03893 -0.09931 0.03984 -0.10324 C 0.04049 -0.10602 0.04062 -0.10926 0.0414 -0.11181 C 0.04283 -0.11644 0.05 -0.13472 0.0526 -0.14005 C 0.05403 -0.14329 0.0556 -0.1463 0.05742 -0.14861 C 0.06328 -0.15671 0.06966 -0.1632 0.07656 -0.16852 C 0.08086 -0.17199 0.09205 -0.18102 0.09882 -0.18264 C 0.10416 -0.18403 0.1095 -0.18449 0.11484 -0.18542 C 0.13073 -0.18449 0.14674 -0.18426 0.16263 -0.18264 C 0.16705 -0.18218 0.17174 -0.17801 0.17539 -0.17408 C 0.17708 -0.17246 0.17838 -0.16991 0.1802 -0.16852 C 0.18216 -0.1669 0.18437 -0.16667 0.18658 -0.16574 C 0.18815 -0.16389 0.18971 -0.16181 0.19127 -0.15996 C 0.19336 -0.15787 0.1957 -0.15648 0.19765 -0.1544 C 0.20403 -0.14746 0.20755 -0.14375 0.21211 -0.13449 C 0.21419 -0.13009 0.2181 -0.12014 0.22005 -0.11458 C 0.22174 -0.10996 0.22356 -0.10556 0.22487 -0.10046 C 0.22617 -0.09491 0.22656 -0.08889 0.22799 -0.08333 C 0.22903 -0.07963 0.23033 -0.07593 0.23125 -0.07199 C 0.23125 -0.07176 0.23515 -0.05093 0.23593 -0.04653 L 0.23763 -0.03796 C 0.23815 -0.03519 0.23841 -0.03218 0.23919 -0.02963 L 0.24231 -0.01829 C 0.24453 0.00463 0.24296 -0.00671 0.24713 0.01574 L 0.24869 0.0243 C 0.24935 0.03102 0.24974 0.03773 0.25039 0.04421 C 0.25078 0.04815 0.25182 0.05162 0.25195 0.05555 C 0.25234 0.07639 0.25195 0.09722 0.25195 0.11805 L 0.25195 0.1182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706 L -0.00013 -0.07037 C 0.00039 -0.07662 0.00169 -0.08287 0.00169 -0.08912 C 0.00169 -0.09606 0.00052 -0.10301 -0.00013 -0.10995 C -0.00053 -0.11551 -0.00105 -0.12106 -0.00183 -0.12662 C -0.00209 -0.1287 -0.00313 -0.13079 -0.00352 -0.13287 C -0.00599 -0.14468 -0.0043 -0.14097 -0.00691 -0.15162 C -0.00795 -0.15579 -0.00912 -0.15995 -0.01029 -0.16412 L -0.01368 -0.17662 C -0.0142 -0.1787 -0.01446 -0.18102 -0.01537 -0.18264 C -0.01641 -0.18495 -0.01771 -0.18681 -0.01875 -0.18889 C -0.02006 -0.19167 -0.02045 -0.19491 -0.02214 -0.19722 C -0.02357 -0.19931 -0.02553 -0.20023 -0.02722 -0.20162 C -0.03568 -0.2169 -0.02487 -0.19792 -0.03568 -0.21389 C -0.03698 -0.21597 -0.03763 -0.21852 -0.03907 -0.22014 C -0.04219 -0.22361 -0.04597 -0.22546 -0.04922 -0.22847 C -0.05157 -0.23056 -0.05378 -0.23264 -0.05599 -0.23472 C -0.05925 -0.23773 -0.06277 -0.24028 -0.06615 -0.24306 C -0.06784 -0.24444 -0.06941 -0.24653 -0.07123 -0.24722 L -0.07631 -0.24907 C -0.07969 -0.25185 -0.08425 -0.25602 -0.08816 -0.25741 C -0.09141 -0.2588 -0.09493 -0.2588 -0.09831 -0.25949 C -0.1112 -0.26181 -0.11654 -0.26204 -0.13047 -0.26366 C -0.14571 -0.26296 -0.16107 -0.26319 -0.17618 -0.26157 C -0.18021 -0.26134 -0.18907 -0.25625 -0.1931 -0.25324 C -0.19493 -0.25208 -0.19662 -0.25069 -0.19818 -0.24907 C -0.20183 -0.24537 -0.20443 -0.24005 -0.20834 -0.23681 C -0.21003 -0.23542 -0.21198 -0.23449 -0.21342 -0.23264 C -0.21602 -0.2294 -0.2181 -0.22569 -0.22019 -0.22222 C -0.22136 -0.22037 -0.22214 -0.21782 -0.22357 -0.2162 C -0.225 -0.21412 -0.22696 -0.21319 -0.22878 -0.21181 C -0.23698 -0.19653 -0.22618 -0.21551 -0.23711 -0.19954 C -0.23842 -0.19745 -0.23933 -0.19514 -0.2405 -0.19329 C -0.24206 -0.19028 -0.24388 -0.1875 -0.24558 -0.18495 C -0.25795 -0.16343 -0.23737 -0.19745 -0.25404 -0.17037 C -0.25469 -0.16829 -0.25482 -0.16597 -0.25573 -0.16412 C -0.25769 -0.15949 -0.2625 -0.15162 -0.2625 -0.15139 C -0.26654 -0.13681 -0.26394 -0.14282 -0.26928 -0.13287 C -0.2754 -0.10995 -0.26563 -0.14444 -0.27448 -0.12037 C -0.27579 -0.11643 -0.27605 -0.11181 -0.27774 -0.10787 C -0.27878 -0.10509 -0.28021 -0.10231 -0.28125 -0.09954 C -0.28243 -0.09537 -0.28256 -0.09074 -0.28451 -0.08727 C -0.28555 -0.08495 -0.28711 -0.0831 -0.2879 -0.08079 C -0.28933 -0.07685 -0.29011 -0.07245 -0.29128 -0.06829 C -0.2918 -0.0662 -0.29193 -0.06389 -0.29297 -0.06227 L -0.29636 -0.05602 C -0.29688 -0.05301 -0.2974 -0.05023 -0.29805 -0.04768 C -0.29909 -0.04329 -0.30053 -0.03935 -0.30144 -0.03495 C -0.30209 -0.03241 -0.30248 -0.0294 -0.30313 -0.02685 C -0.3056 -0.01597 -0.3043 -0.02523 -0.30652 -0.01227 C -0.30769 -0.00532 -0.3086 0.00185 -0.3099 0.00857 C -0.31107 0.01412 -0.3125 0.01968 -0.31329 0.02523 C -0.31394 0.0294 -0.31446 0.03357 -0.31498 0.03773 C -0.31563 0.04236 -0.31602 0.04745 -0.31667 0.05232 C -0.31706 0.05509 -0.31797 0.05764 -0.31836 0.06065 C -0.3198 0.06852 -0.32344 0.09329 -0.32344 0.09583 L -0.32344 0.1169 L -0.3267 0.11458 " pathEditMode="relative" rAng="0" ptsTypes="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-0.08865 L -0.00912 -0.08842 C -0.00742 -0.09791 -0.0056 -0.1074 -0.0043 -0.11689 C -0.00352 -0.12245 -0.00339 -0.12824 -0.00274 -0.13426 C -0.00183 -0.14166 -0.00039 -0.1493 0.00052 -0.15671 C 0.0013 -0.16319 0.00143 -0.1699 0.00208 -0.17639 C 0.00299 -0.18495 0.00429 -0.19351 0.00534 -0.20208 C 0.00638 -0.22199 0.00768 -0.24166 0.00846 -0.26157 L 0.01172 -0.33842 C 0.01133 -0.37916 0.01992 -0.48634 0.0069 -0.55115 C 0.00547 -0.55787 0.00403 -0.56458 0.00208 -0.57083 C -0.00078 -0.58055 -0.00313 -0.59143 -0.00742 -0.5993 C -0.01068 -0.60486 -0.01459 -0.60949 -0.01706 -0.6162 C -0.02136 -0.62754 -0.01862 -0.62291 -0.025 -0.63055 C -0.03086 -0.64629 -0.02487 -0.63379 -0.03295 -0.64189 C -0.03633 -0.64514 -0.0392 -0.65 -0.04258 -0.65324 C -0.04688 -0.65694 -0.05143 -0.65972 -0.05534 -0.66458 C -0.06016 -0.67014 -0.06563 -0.67777 -0.07136 -0.68148 C -0.07331 -0.68287 -0.07565 -0.6831 -0.07774 -0.68426 C -0.08034 -0.68588 -0.08295 -0.68842 -0.08568 -0.69004 C -0.08985 -0.69236 -0.09414 -0.69375 -0.09844 -0.6956 C -0.1086 -0.70023 -0.11459 -0.70324 -0.12709 -0.70416 L -0.16706 -0.70694 C -0.17878 -0.70601 -0.1905 -0.70578 -0.20209 -0.70416 C -0.20378 -0.70393 -0.20547 -0.70277 -0.2069 -0.70139 C -0.2086 -0.69976 -0.21016 -0.69768 -0.21172 -0.6956 C -0.21393 -0.69305 -0.21602 -0.69004 -0.2181 -0.68726 C -0.22656 -0.66458 -0.2155 -0.69189 -0.22604 -0.67291 C -0.23255 -0.66134 -0.22526 -0.66111 -0.2388 -0.65324 C -0.24545 -0.6493 -0.24219 -0.65208 -0.24844 -0.64467 C -0.25222 -0.62476 -0.24727 -0.6493 -0.25326 -0.62476 C -0.25716 -0.60833 -0.25183 -0.62407 -0.25795 -0.60787 L -0.26602 -0.56527 L -0.26758 -0.55694 L -0.26914 -0.54814 C -0.2711 -0.52106 -0.27071 -0.5331 -0.27071 -0.51134 L -0.27071 -0.51111 " pathEditMode="relative" rAng="0" ptsTypes="AAAAAAAAAAAAAAAAAAAAAAAAA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-3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메모장에 글을 쓰는 사람">
            <a:extLst>
              <a:ext uri="{FF2B5EF4-FFF2-40B4-BE49-F238E27FC236}">
                <a16:creationId xmlns:a16="http://schemas.microsoft.com/office/drawing/2014/main" id="{7DA59280-989C-8CD1-5DE8-635428288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350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5684C-1ADC-4820-8442-736E9D2B142C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HTML5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CSS3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JavaScript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solidFill>
                  <a:srgbClr val="FFFFFF"/>
                </a:solidFill>
              </a:rPr>
              <a:t>웹프로그래밍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solidFill>
                  <a:srgbClr val="FFFFFF"/>
                </a:solidFill>
              </a:rPr>
              <a:t>수업의 시작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rgbClr val="FFFFFF"/>
                </a:solidFill>
              </a:rPr>
              <a:t>강사 박미란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pic>
        <p:nvPicPr>
          <p:cNvPr id="2052" name="Picture 4" descr="컴퓨터 일러스트 레이션을하는 학생 로열티 무료 사진, 그림, 이미지 그리고 스톡포토그래피. Image 69835536">
            <a:extLst>
              <a:ext uri="{FF2B5EF4-FFF2-40B4-BE49-F238E27FC236}">
                <a16:creationId xmlns:a16="http://schemas.microsoft.com/office/drawing/2014/main" id="{99B940B6-D536-5B0C-DA21-99C8CF5CB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r="1" b="930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2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/>
          <p:cNvSpPr/>
          <p:nvPr/>
        </p:nvSpPr>
        <p:spPr>
          <a:xfrm>
            <a:off x="6226478" y="2237142"/>
            <a:ext cx="4954136" cy="3291971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563357" y="2037928"/>
            <a:ext cx="4772918" cy="3690400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위한 준비물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802184"/>
            <a:ext cx="4168940" cy="47148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/>
              <a:t>작성을 위한 </a:t>
            </a:r>
            <a:r>
              <a:rPr lang="ko-KR" altLang="en-US" spc="-150" dirty="0">
                <a:solidFill>
                  <a:srgbClr val="00B0F0"/>
                </a:solidFill>
              </a:rPr>
              <a:t>웹 편집기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13165" y="2552210"/>
            <a:ext cx="4090431" cy="273622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>
                <a:solidFill>
                  <a:srgbClr val="9D701F"/>
                </a:solidFill>
              </a:rPr>
              <a:t>메모장</a:t>
            </a:r>
            <a:endParaRPr lang="en-US" altLang="ko-KR" b="1" dirty="0">
              <a:solidFill>
                <a:srgbClr val="9D701F"/>
              </a:solidFill>
            </a:endParaRPr>
          </a:p>
          <a:p>
            <a:r>
              <a:rPr lang="ko-KR" altLang="en-US" dirty="0"/>
              <a:t>워드프로세서</a:t>
            </a:r>
            <a:endParaRPr lang="en-US" altLang="ko-KR" b="1" dirty="0">
              <a:solidFill>
                <a:srgbClr val="9D701F"/>
              </a:solidFill>
            </a:endParaRPr>
          </a:p>
          <a:p>
            <a:r>
              <a:rPr lang="en-US" altLang="ko-KR" b="1" dirty="0"/>
              <a:t>Eclipse</a:t>
            </a:r>
            <a:r>
              <a:rPr lang="en-US" altLang="ko-KR" dirty="0"/>
              <a:t>, Atom, </a:t>
            </a:r>
            <a:r>
              <a:rPr lang="en-US" altLang="ko-KR" dirty="0" err="1"/>
              <a:t>EditPuls</a:t>
            </a:r>
            <a:r>
              <a:rPr lang="en-US" altLang="ko-KR" dirty="0"/>
              <a:t>, </a:t>
            </a:r>
            <a:r>
              <a:rPr lang="en-US" altLang="ko-KR" sz="2600" dirty="0" err="1"/>
              <a:t>UltraEdit</a:t>
            </a:r>
            <a:r>
              <a:rPr lang="en-US" altLang="ko-KR" sz="2600" dirty="0"/>
              <a:t>,..</a:t>
            </a:r>
          </a:p>
          <a:p>
            <a:r>
              <a:rPr lang="en-US" altLang="ko-KR" b="1" dirty="0">
                <a:solidFill>
                  <a:srgbClr val="9D701F"/>
                </a:solidFill>
              </a:rPr>
              <a:t>Visual Studio Code</a:t>
            </a:r>
          </a:p>
          <a:p>
            <a:r>
              <a:rPr lang="en-US" altLang="ko-KR" dirty="0"/>
              <a:t>Replit.com  , codepen.io</a:t>
            </a:r>
          </a:p>
          <a:p>
            <a:r>
              <a:rPr lang="ko-KR" altLang="en-US" sz="2200" dirty="0" err="1"/>
              <a:t>드림위버</a:t>
            </a:r>
            <a:endParaRPr lang="en-US" altLang="ko-KR" sz="22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61820" y="1936281"/>
            <a:ext cx="4083453" cy="49131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/>
              <a:t> 실행을 위한 </a:t>
            </a:r>
            <a:r>
              <a:rPr lang="ko-KR" altLang="en-US" spc="-150" dirty="0" err="1">
                <a:solidFill>
                  <a:srgbClr val="00B0F0"/>
                </a:solidFill>
              </a:rPr>
              <a:t>웹브라우저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8" y="2601286"/>
            <a:ext cx="4491195" cy="1453355"/>
          </a:xfrm>
        </p:spPr>
      </p:pic>
      <p:sp>
        <p:nvSpPr>
          <p:cNvPr id="6" name="TextBox 5"/>
          <p:cNvSpPr txBox="1"/>
          <p:nvPr/>
        </p:nvSpPr>
        <p:spPr>
          <a:xfrm>
            <a:off x="7408189" y="373565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구글</a:t>
            </a:r>
            <a:r>
              <a:rPr lang="ko-KR" altLang="en-US" dirty="0"/>
              <a:t>       모질라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6661820" y="4115650"/>
            <a:ext cx="1800493" cy="1154492"/>
            <a:chOff x="6661820" y="4115650"/>
            <a:chExt cx="1800493" cy="11544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650" y="4115650"/>
              <a:ext cx="485533" cy="48553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661820" y="4593034"/>
              <a:ext cx="180049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D2Coding" panose="020B0609020101020101" pitchFamily="49" charset="-127"/>
                  <a:ea typeface="D2Coding" panose="020B0609020101020101" pitchFamily="49" charset="-127"/>
                </a:rPr>
                <a:t>edge</a:t>
              </a:r>
              <a:endPara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ko-KR" altLang="en-US" dirty="0"/>
                <a:t>마이크로소프트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6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/>
      <p:bldP spid="5" grpId="0" build="p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3" t="19193" r="62012" b="60216"/>
          <a:stretch/>
        </p:blipFill>
        <p:spPr>
          <a:xfrm>
            <a:off x="4065615" y="1546462"/>
            <a:ext cx="6327227" cy="2064703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/>
          <a:srcRect t="96228" r="97389" b="-317"/>
          <a:stretch/>
        </p:blipFill>
        <p:spPr>
          <a:xfrm>
            <a:off x="808706" y="4774165"/>
            <a:ext cx="1978540" cy="1742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288" y="4705564"/>
            <a:ext cx="2116476" cy="1849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5615" y="2219218"/>
            <a:ext cx="3167392" cy="59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46634" y="529119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화면 왼쪽하단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윈도우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”</a:t>
            </a: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키보드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윈도우 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1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550" y="257175"/>
            <a:ext cx="9144000" cy="685801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	</a:t>
            </a:r>
            <a:r>
              <a:rPr lang="ko-KR" altLang="en-US" sz="32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요소들의 조합으로 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5" y="1157287"/>
            <a:ext cx="7757838" cy="5911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6923" r="5683" b="6038"/>
          <a:stretch/>
        </p:blipFill>
        <p:spPr>
          <a:xfrm>
            <a:off x="4781550" y="1787888"/>
            <a:ext cx="6986588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20" t="75380" b="7619"/>
          <a:stretch/>
        </p:blipFill>
        <p:spPr>
          <a:xfrm>
            <a:off x="3236583" y="4062011"/>
            <a:ext cx="8198778" cy="1613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0131" t="136603" r="24448" b="-60359"/>
          <a:stretch/>
        </p:blipFill>
        <p:spPr>
          <a:xfrm>
            <a:off x="6566164" y="2174239"/>
            <a:ext cx="2820351" cy="24437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239" r="3815"/>
          <a:stretch/>
        </p:blipFill>
        <p:spPr>
          <a:xfrm>
            <a:off x="964096" y="682707"/>
            <a:ext cx="2673626" cy="2476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09122" y="4062011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13373" y="4617940"/>
            <a:ext cx="1888435" cy="1057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3426" y="2043483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4096" y="1009923"/>
            <a:ext cx="457198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49106" y="763525"/>
            <a:ext cx="3416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저장하기</a:t>
            </a:r>
            <a:endParaRPr lang="ko-KR" altLang="en-US" sz="4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5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85762"/>
            <a:ext cx="9982200" cy="79533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 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 작성하기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8473" y="1584656"/>
            <a:ext cx="9144000" cy="4062413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86000">
                <a:schemeClr val="accent6">
                  <a:lumMod val="60000"/>
                  <a:lumOff val="40000"/>
                  <a:alpha val="47000"/>
                </a:schemeClr>
              </a:gs>
              <a:gs pos="15000">
                <a:schemeClr val="accent6">
                  <a:lumMod val="20000"/>
                  <a:lumOff val="80000"/>
                  <a:alpha val="0"/>
                </a:schemeClr>
              </a:gs>
              <a:gs pos="50000">
                <a:schemeClr val="accent6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31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대소문자를 구분하지 않지만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 권고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오탈자에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유의합니다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</a:t>
            </a:r>
            <a:r>
              <a:rPr lang="ko-KR" altLang="en-US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>
                <a:solidFill>
                  <a:srgbClr val="00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한다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단축키를 이용하면 편리해요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endParaRPr lang="en-US" altLang="ko-KR" sz="2000" spc="-150" dirty="0"/>
          </a:p>
        </p:txBody>
      </p:sp>
      <p:sp>
        <p:nvSpPr>
          <p:cNvPr id="4" name="구름 모양 설명선 3"/>
          <p:cNvSpPr/>
          <p:nvPr/>
        </p:nvSpPr>
        <p:spPr>
          <a:xfrm rot="268334">
            <a:off x="7009419" y="2128616"/>
            <a:ext cx="3092458" cy="2605196"/>
          </a:xfrm>
          <a:prstGeom prst="cloudCallout">
            <a:avLst>
              <a:gd name="adj1" fmla="val -38734"/>
              <a:gd name="adj2" fmla="val 587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Ctrl+z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실행취소</a:t>
            </a:r>
            <a:r>
              <a:rPr lang="en-US" altLang="ko-KR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Ctrl+c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endParaRPr lang="en-US" altLang="ko-KR" b="1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Ctrl+v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붙여넣기</a:t>
            </a:r>
            <a:endParaRPr lang="en-US" altLang="ko-KR" b="1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412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 표현하는 태그를 이용해 문서 작성해보기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9540" y="1082959"/>
            <a:ext cx="6172200" cy="48736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en-US" altLang="ko-KR" sz="2800" b="1" spc="-3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800" b="1" spc="-3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특징</a:t>
            </a:r>
            <a:endParaRPr lang="en-US" altLang="ko-KR" sz="2800" b="1" spc="-3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감귤은 각종 비타민을 시작으로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무기염류</a:t>
            </a:r>
            <a:r>
              <a:rPr lang="en-US" altLang="ko-KR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섬유질의 중요한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섭취원으로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건강유지와 질병 예방에 유효한 기능성 성분이 풍부하게 함유됐다</a:t>
            </a:r>
            <a:r>
              <a:rPr lang="en-US" altLang="ko-KR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감기예방에 도움을 주는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비타민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젖산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분해해 피로를 없애주는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구연산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피부 미용과 신진대사를 원활하게 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감귤껍질 안쪽의 흰 부분과 알맹이를 싸고 있는 속껍질에는 변비를 해소하고 설사를 억제하는 효과가 있는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 펙틴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등이 다량 함유되었다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또한 감귤류에는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항염증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효과가 있는 비타민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라고 불리는 </a:t>
            </a:r>
            <a:r>
              <a:rPr lang="ko-KR" altLang="en-US" sz="2000" spc="-150" baseline="300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플라보노이드</a:t>
            </a:r>
            <a:r>
              <a:rPr lang="en-US" altLang="ko-KR" sz="2000" spc="-150" baseline="300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30000" dirty="0" err="1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위첨자</a:t>
            </a:r>
            <a:r>
              <a:rPr lang="en-US" altLang="ko-KR" sz="2000" spc="-150" baseline="300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60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 종이 존재하며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골다공증의 위험을 낮춰준다는 </a:t>
            </a:r>
            <a:r>
              <a:rPr lang="ko-KR" altLang="en-US" sz="2000" spc="-150" baseline="-250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베타크립토잔틴</a:t>
            </a:r>
            <a:r>
              <a:rPr lang="en-US" altLang="ko-KR" sz="2000" spc="-150" baseline="-250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-25000" dirty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아래첨자</a:t>
            </a:r>
            <a:r>
              <a:rPr lang="en-US" altLang="ko-KR" sz="2000" spc="-150" baseline="-250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오렌지보다 약 </a:t>
            </a:r>
            <a:r>
              <a:rPr lang="en-US" altLang="ko-KR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 이상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많다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210938"/>
            <a:ext cx="3932237" cy="402608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제목 굵은 글자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단락을 들여쓰기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 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&lt;strong&gt;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아래 첨자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&lt;u&gt;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밑줄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62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파일 저장 위치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53" y="1788133"/>
            <a:ext cx="5706876" cy="4345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/>
          <p:cNvSpPr/>
          <p:nvPr/>
        </p:nvSpPr>
        <p:spPr>
          <a:xfrm>
            <a:off x="3240741" y="2743200"/>
            <a:ext cx="55133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2742" y="3213848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바탕화면에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이름지어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폴더 만들기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폴더 안에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폴더 만들기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폴더 이미지 저장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7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capture 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도구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454" t="16531" r="1768" b="59923"/>
          <a:stretch/>
        </p:blipFill>
        <p:spPr>
          <a:xfrm>
            <a:off x="1905918" y="1994052"/>
            <a:ext cx="5177929" cy="2660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6549" y="4131325"/>
            <a:ext cx="3456395" cy="101566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윈도우키</a:t>
            </a:r>
            <a:r>
              <a:rPr lang="ko-KR" altLang="en-US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누르고 </a:t>
            </a:r>
            <a:r>
              <a:rPr lang="en-US" altLang="ko-KR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capture </a:t>
            </a:r>
            <a:r>
              <a:rPr lang="ko-KR" altLang="en-US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검색</a:t>
            </a:r>
            <a:endParaRPr lang="en-US" altLang="ko-KR" sz="20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인터넷 이미지를 </a:t>
            </a:r>
            <a:r>
              <a:rPr lang="ko-KR" altLang="en-US" sz="20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캡쳐해봅니다</a:t>
            </a:r>
            <a:r>
              <a:rPr lang="en-US" altLang="ko-KR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확장자명</a:t>
            </a:r>
            <a:r>
              <a:rPr lang="ko-KR" altLang="en-US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과 </a:t>
            </a:r>
            <a:r>
              <a:rPr lang="ko-KR" altLang="en-US" sz="2000" b="1" dirty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파일위치</a:t>
            </a:r>
            <a:r>
              <a:rPr lang="ko-KR" altLang="en-US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에 주의합니다</a:t>
            </a:r>
            <a:r>
              <a:rPr lang="en-US" altLang="ko-KR" sz="20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8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확장자의 종류</a:t>
            </a:r>
          </a:p>
        </p:txBody>
      </p:sp>
      <p:sp>
        <p:nvSpPr>
          <p:cNvPr id="8" name="타원 7"/>
          <p:cNvSpPr/>
          <p:nvPr/>
        </p:nvSpPr>
        <p:spPr>
          <a:xfrm>
            <a:off x="1444615" y="2215979"/>
            <a:ext cx="1724558" cy="17245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52650" y="3139014"/>
            <a:ext cx="9201150" cy="1724558"/>
          </a:xfrm>
          <a:custGeom>
            <a:avLst/>
            <a:gdLst>
              <a:gd name="connsiteX0" fmla="*/ 0 w 9201150"/>
              <a:gd name="connsiteY0" fmla="*/ 0 h 1724558"/>
              <a:gd name="connsiteX1" fmla="*/ 9201150 w 9201150"/>
              <a:gd name="connsiteY1" fmla="*/ 0 h 1724558"/>
              <a:gd name="connsiteX2" fmla="*/ 9201150 w 9201150"/>
              <a:gd name="connsiteY2" fmla="*/ 1724558 h 1724558"/>
              <a:gd name="connsiteX3" fmla="*/ 0 w 9201150"/>
              <a:gd name="connsiteY3" fmla="*/ 1724558 h 1724558"/>
              <a:gd name="connsiteX4" fmla="*/ 0 w 9201150"/>
              <a:gd name="connsiteY4" fmla="*/ 0 h 172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1150" h="1724558">
                <a:moveTo>
                  <a:pt x="0" y="0"/>
                </a:moveTo>
                <a:lnTo>
                  <a:pt x="9201150" y="0"/>
                </a:lnTo>
                <a:lnTo>
                  <a:pt x="9201150" y="1724558"/>
                </a:lnTo>
                <a:lnTo>
                  <a:pt x="0" y="1724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82550" rIns="0" bIns="82550" numCol="1" spcCol="1270" anchor="ctr" anchorCtr="0">
            <a:noAutofit/>
          </a:bodyPr>
          <a:lstStyle/>
          <a:p>
            <a:pPr lvl="0" algn="l" defTabSz="28892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sz="6500" kern="1200" dirty="0"/>
          </a:p>
        </p:txBody>
      </p:sp>
      <p:sp>
        <p:nvSpPr>
          <p:cNvPr id="10" name="타원 9"/>
          <p:cNvSpPr/>
          <p:nvPr/>
        </p:nvSpPr>
        <p:spPr>
          <a:xfrm>
            <a:off x="4674649" y="3610357"/>
            <a:ext cx="1724558" cy="17245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636095" y="1751444"/>
            <a:ext cx="1724558" cy="17245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22373" y="2477799"/>
            <a:ext cx="2640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jpg </a:t>
            </a:r>
            <a:r>
              <a:rPr lang="en-US" altLang="ko-KR" sz="4800" dirty="0"/>
              <a:t>/jpeg</a:t>
            </a:r>
            <a:endParaRPr lang="ko-KR" alt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3857" y="3911701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/>
              <a:t>png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006893" y="2123695"/>
            <a:ext cx="982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gif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24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86648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이미지를 넣는 </a:t>
            </a:r>
            <a:r>
              <a:rPr lang="en-US" altLang="ko-KR" sz="4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en-US" altLang="ko-KR" sz="4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img</a:t>
            </a:r>
            <a:r>
              <a:rPr lang="en-US" altLang="ko-KR" sz="4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</a:t>
            </a:r>
            <a:endParaRPr lang="ko-KR" altLang="en-US" sz="4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135010"/>
            <a:ext cx="9144000" cy="1178805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ko-KR" sz="16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36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images/a.jpg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 alt="</a:t>
            </a:r>
            <a:r>
              <a:rPr lang="ko-KR" altLang="en-US" sz="36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"/&gt;</a:t>
            </a:r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17" y="3632725"/>
            <a:ext cx="5288096" cy="4027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498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BDDAF5-6789-4CA3-02DB-2D1B9CD92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3"/>
          <a:stretch/>
        </p:blipFill>
        <p:spPr bwMode="auto">
          <a:xfrm>
            <a:off x="434714" y="158244"/>
            <a:ext cx="5877942" cy="562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DBD85C-A0CE-866C-5E78-6DE607E05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51700" r="12120" b="7523"/>
          <a:stretch/>
        </p:blipFill>
        <p:spPr bwMode="auto">
          <a:xfrm>
            <a:off x="5507877" y="1071797"/>
            <a:ext cx="4700619" cy="44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6">
            <a:extLst>
              <a:ext uri="{FF2B5EF4-FFF2-40B4-BE49-F238E27FC236}">
                <a16:creationId xmlns:a16="http://schemas.microsoft.com/office/drawing/2014/main" id="{7F607EED-A74D-548E-D21B-ADA061471BA0}"/>
              </a:ext>
            </a:extLst>
          </p:cNvPr>
          <p:cNvSpPr/>
          <p:nvPr/>
        </p:nvSpPr>
        <p:spPr>
          <a:xfrm>
            <a:off x="6499047" y="2972223"/>
            <a:ext cx="1295655" cy="4842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4" name="오른쪽 화살표 10">
            <a:extLst>
              <a:ext uri="{FF2B5EF4-FFF2-40B4-BE49-F238E27FC236}">
                <a16:creationId xmlns:a16="http://schemas.microsoft.com/office/drawing/2014/main" id="{A929D4F4-9964-BBC7-AC85-08140ACA42EB}"/>
              </a:ext>
            </a:extLst>
          </p:cNvPr>
          <p:cNvSpPr/>
          <p:nvPr/>
        </p:nvSpPr>
        <p:spPr>
          <a:xfrm>
            <a:off x="7794703" y="2972223"/>
            <a:ext cx="1583473" cy="4842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7" name="오른쪽 화살표 10">
            <a:extLst>
              <a:ext uri="{FF2B5EF4-FFF2-40B4-BE49-F238E27FC236}">
                <a16:creationId xmlns:a16="http://schemas.microsoft.com/office/drawing/2014/main" id="{07B2411B-7293-03DA-CF12-301EE21C58AD}"/>
              </a:ext>
            </a:extLst>
          </p:cNvPr>
          <p:cNvSpPr/>
          <p:nvPr/>
        </p:nvSpPr>
        <p:spPr>
          <a:xfrm>
            <a:off x="7142977" y="3512193"/>
            <a:ext cx="2288588" cy="4842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2F9D2439-96A0-F626-E1B5-E377371E59F8}"/>
              </a:ext>
            </a:extLst>
          </p:cNvPr>
          <p:cNvSpPr/>
          <p:nvPr/>
        </p:nvSpPr>
        <p:spPr>
          <a:xfrm>
            <a:off x="6499047" y="3557239"/>
            <a:ext cx="1725945" cy="3941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결과물 업로드</a:t>
            </a:r>
          </a:p>
        </p:txBody>
      </p:sp>
    </p:spTree>
    <p:extLst>
      <p:ext uri="{BB962C8B-B14F-4D97-AF65-F5344CB8AC3E}">
        <p14:creationId xmlns:p14="http://schemas.microsoft.com/office/powerpoint/2010/main" val="579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185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1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상대경로와 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절대경로</a:t>
            </a:r>
          </a:p>
        </p:txBody>
      </p:sp>
      <p:sp>
        <p:nvSpPr>
          <p:cNvPr id="10" name="타원 9"/>
          <p:cNvSpPr/>
          <p:nvPr/>
        </p:nvSpPr>
        <p:spPr>
          <a:xfrm>
            <a:off x="4035240" y="380014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943602" y="402462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2520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10773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779776" y="1358996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48780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117784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779776" y="1585193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79776" y="1811819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3560526" y="4354054"/>
            <a:ext cx="4514837" cy="988587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/>
              <a:t>http://www.google.com </a:t>
            </a:r>
            <a:r>
              <a:rPr lang="ko-KR" altLang="ko-KR" sz="2000" dirty="0"/>
              <a:t>또</a:t>
            </a:r>
            <a:r>
              <a:rPr lang="ko-KR" altLang="en-US" sz="2000" dirty="0"/>
              <a:t>는</a:t>
            </a:r>
            <a:r>
              <a:rPr lang="ko-KR" altLang="ko-KR" sz="2000" dirty="0"/>
              <a:t> </a:t>
            </a:r>
            <a:endParaRPr lang="en-US" altLang="ko-KR" sz="2000" dirty="0"/>
          </a:p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sz="2000" dirty="0"/>
              <a:t> </a:t>
            </a:r>
            <a:r>
              <a:rPr lang="en-US" altLang="ko-KR" sz="2000" b="1" dirty="0"/>
              <a:t>C:\users\document\test.jpg</a:t>
            </a:r>
            <a:endParaRPr lang="ko-KR" sz="3200" kern="1200" dirty="0"/>
          </a:p>
        </p:txBody>
      </p:sp>
      <p:sp>
        <p:nvSpPr>
          <p:cNvPr id="23" name="타원 22"/>
          <p:cNvSpPr/>
          <p:nvPr/>
        </p:nvSpPr>
        <p:spPr>
          <a:xfrm>
            <a:off x="2335576" y="3930951"/>
            <a:ext cx="1713184" cy="17134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45545" y="2484735"/>
            <a:ext cx="5117096" cy="1121378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marL="0" lvl="1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ko-KR" dirty="0"/>
              <a:t>지금 위치를 기준으로 </a:t>
            </a:r>
            <a:r>
              <a:rPr lang="en-US" altLang="ko-KR" dirty="0"/>
              <a:t>images</a:t>
            </a:r>
            <a:r>
              <a:rPr lang="ko-KR" altLang="ko-KR" dirty="0"/>
              <a:t>폴더 안에 있는 </a:t>
            </a:r>
            <a:r>
              <a:rPr lang="en-US" altLang="ko-KR" dirty="0"/>
              <a:t>testImg.jpg </a:t>
            </a:r>
            <a:r>
              <a:rPr lang="ko-KR" altLang="ko-KR" dirty="0"/>
              <a:t>파일로 접근</a:t>
            </a:r>
          </a:p>
          <a:p>
            <a:pPr marL="57150" lvl="2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b="1" dirty="0"/>
              <a:t>"./images/testImg.jpg”</a:t>
            </a:r>
            <a:endParaRPr lang="ko-KR" sz="3600" kern="1200" dirty="0"/>
          </a:p>
        </p:txBody>
      </p:sp>
      <p:sp>
        <p:nvSpPr>
          <p:cNvPr id="25" name="타원 24"/>
          <p:cNvSpPr/>
          <p:nvPr/>
        </p:nvSpPr>
        <p:spPr>
          <a:xfrm>
            <a:off x="3168269" y="1949490"/>
            <a:ext cx="1672348" cy="167264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9221118" y="5644437"/>
            <a:ext cx="2594445" cy="703055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  <a:ln w="3175">
            <a:prstDash val="dash"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/>
              <a:t>/</a:t>
            </a:r>
            <a:r>
              <a:rPr lang="en-US" sz="1000" kern="1200" dirty="0"/>
              <a:t> </a:t>
            </a:r>
            <a:r>
              <a:rPr lang="ko-KR" sz="1000" kern="1200" dirty="0"/>
              <a:t>루트</a:t>
            </a:r>
            <a:r>
              <a:rPr lang="en-US" sz="1000" kern="1200" dirty="0"/>
              <a:t>	(</a:t>
            </a:r>
            <a:r>
              <a:rPr lang="ko-KR" altLang="en-US" sz="1000" kern="1200" dirty="0"/>
              <a:t>하위</a:t>
            </a:r>
            <a:r>
              <a:rPr lang="en-US" altLang="ko-KR" sz="1000" kern="1200" dirty="0"/>
              <a:t>)</a:t>
            </a:r>
            <a:r>
              <a:rPr lang="ko-KR" sz="1000" kern="1200" dirty="0"/>
              <a:t>  </a:t>
            </a:r>
            <a:r>
              <a:rPr lang="en-US" sz="1000" kern="1200" dirty="0"/>
              <a:t>	</a:t>
            </a:r>
            <a:r>
              <a:rPr lang="ko-KR" sz="1000" b="1" kern="1200" dirty="0"/>
              <a:t> </a:t>
            </a:r>
            <a:endParaRPr lang="en-US" altLang="ko-KR" sz="1000" b="1" kern="1200" dirty="0"/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/>
              <a:t>./ </a:t>
            </a:r>
            <a:r>
              <a:rPr lang="ko-KR" sz="1000" kern="1200" dirty="0"/>
              <a:t>현재 위치</a:t>
            </a:r>
            <a:r>
              <a:rPr lang="en-US" sz="1000" kern="1200" dirty="0"/>
              <a:t>		</a:t>
            </a:r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/>
              <a:t>../ </a:t>
            </a:r>
            <a:r>
              <a:rPr lang="ko-KR" sz="1000" kern="1200" dirty="0"/>
              <a:t>현재 위치의 상단 폴더</a:t>
            </a:r>
            <a:r>
              <a:rPr lang="en-US" altLang="ko-KR" sz="1000" kern="1200" dirty="0"/>
              <a:t> (</a:t>
            </a:r>
            <a:r>
              <a:rPr lang="ko-KR" altLang="en-US" sz="1000" kern="1200" dirty="0"/>
              <a:t>상위</a:t>
            </a:r>
            <a:r>
              <a:rPr lang="en-US" altLang="ko-KR" sz="1000" kern="1200" dirty="0"/>
              <a:t>)</a:t>
            </a:r>
            <a:endParaRPr lang="ko-KR" sz="1000" kern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70001" y="4248182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Hi Melody" pitchFamily="2" charset="-127"/>
                <a:ea typeface="Hi Melody" pitchFamily="2" charset="-127"/>
              </a:rPr>
              <a:t>절대</a:t>
            </a:r>
            <a:endParaRPr lang="en-US" altLang="ko-KR" sz="3600" b="1" dirty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   </a:t>
            </a:r>
            <a:r>
              <a:rPr lang="ko-KR" altLang="en-US" sz="3600" b="1" dirty="0">
                <a:latin typeface="Hi Melody" pitchFamily="2" charset="-127"/>
                <a:ea typeface="Hi Melody" pitchFamily="2" charset="-127"/>
              </a:rPr>
              <a:t>경로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64684" y="2233857"/>
            <a:ext cx="1279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Hi Melody" pitchFamily="2" charset="-127"/>
                <a:ea typeface="Hi Melody" pitchFamily="2" charset="-127"/>
              </a:rPr>
              <a:t>상대</a:t>
            </a:r>
            <a:endParaRPr lang="en-US" altLang="ko-KR" sz="3600" b="1" dirty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  </a:t>
            </a:r>
            <a:r>
              <a:rPr lang="ko-KR" altLang="en-US" sz="3600" b="1" dirty="0">
                <a:latin typeface="Hi Melody" pitchFamily="2" charset="-127"/>
                <a:ea typeface="Hi Melody" pitchFamily="2" charset="-127"/>
              </a:rPr>
              <a:t>경로</a:t>
            </a:r>
          </a:p>
        </p:txBody>
      </p:sp>
    </p:spTree>
    <p:extLst>
      <p:ext uri="{BB962C8B-B14F-4D97-AF65-F5344CB8AC3E}">
        <p14:creationId xmlns:p14="http://schemas.microsoft.com/office/powerpoint/2010/main" val="89405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6825" y="225822"/>
            <a:ext cx="9144000" cy="663575"/>
          </a:xfrm>
        </p:spPr>
        <p:txBody>
          <a:bodyPr>
            <a:noAutofit/>
          </a:bodyPr>
          <a:lstStyle/>
          <a:p>
            <a:r>
              <a:rPr lang="ko-KR" altLang="en-US" sz="32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비주얼스튜디오코드</a:t>
            </a:r>
            <a:r>
              <a:rPr lang="ko-KR" altLang="en-US" sz="32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설치에 앞서</a:t>
            </a:r>
            <a:r>
              <a:rPr lang="en-US" altLang="ko-KR" sz="32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1785938"/>
            <a:ext cx="9144000" cy="34718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28"/>
            <a:ext cx="8054154" cy="6098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0" y="1297781"/>
            <a:ext cx="7459777" cy="59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8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8683"/>
            <a:ext cx="4543426" cy="6313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  <a:reflection stA="99000" endPos="5300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/>
              <a:t>개발환경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1663" y="0"/>
            <a:ext cx="10320336" cy="6858000"/>
          </a:xfrm>
          <a:noFill/>
        </p:spPr>
        <p:txBody>
          <a:bodyPr>
            <a:normAutofit/>
          </a:bodyPr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sz="2000" dirty="0"/>
              <a:t>Visual studio code </a:t>
            </a:r>
            <a:r>
              <a:rPr lang="ko-KR" altLang="en-US" sz="2000" dirty="0"/>
              <a:t>검색 설치</a:t>
            </a:r>
            <a:r>
              <a:rPr lang="en-US" altLang="ko-KR" sz="2000" dirty="0"/>
              <a:t>. Download for window.</a:t>
            </a:r>
          </a:p>
          <a:p>
            <a:pPr algn="r"/>
            <a:r>
              <a:rPr lang="en-US" altLang="ko-KR" sz="2000" dirty="0"/>
              <a:t>Extension (</a:t>
            </a:r>
            <a:r>
              <a:rPr lang="ko-KR" altLang="en-US" sz="2000" dirty="0"/>
              <a:t>네모박스</a:t>
            </a:r>
            <a:r>
              <a:rPr lang="en-US" altLang="ko-KR" sz="2000" dirty="0"/>
              <a:t>) </a:t>
            </a:r>
            <a:r>
              <a:rPr lang="ko-KR" altLang="en-US" sz="2000" b="1" dirty="0"/>
              <a:t>확장</a:t>
            </a:r>
            <a:r>
              <a:rPr lang="en-US" altLang="ko-KR" sz="2000" dirty="0"/>
              <a:t> </a:t>
            </a:r>
            <a:r>
              <a:rPr lang="ko-KR" altLang="en-US" sz="2000" dirty="0"/>
              <a:t>눌러서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서비스 다운</a:t>
            </a:r>
            <a:endParaRPr lang="en-US" altLang="ko-KR" sz="2000" dirty="0"/>
          </a:p>
          <a:p>
            <a:pPr algn="r"/>
            <a:r>
              <a:rPr lang="en-US" altLang="ko-KR" sz="2000" b="1" dirty="0"/>
              <a:t>Auto Rename Tag</a:t>
            </a:r>
          </a:p>
          <a:p>
            <a:pPr algn="r"/>
            <a:r>
              <a:rPr lang="en-US" altLang="ko-KR" sz="2000" b="1" dirty="0"/>
              <a:t>Live Server </a:t>
            </a:r>
          </a:p>
          <a:p>
            <a:pPr algn="r"/>
            <a:r>
              <a:rPr lang="en-US" altLang="ko-KR" sz="2000" dirty="0" err="1"/>
              <a:t>eclipes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Keymap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이클립스와</a:t>
            </a:r>
            <a:r>
              <a:rPr lang="ko-KR" altLang="en-US" sz="2000" dirty="0"/>
              <a:t> 같은 단축키 사용가능</a:t>
            </a:r>
            <a:r>
              <a:rPr lang="en-US" altLang="ko-KR" sz="2000" dirty="0"/>
              <a:t>. </a:t>
            </a:r>
            <a:r>
              <a:rPr lang="ko-KR" altLang="en-US" sz="2000" dirty="0"/>
              <a:t>선택사항</a:t>
            </a:r>
            <a:r>
              <a:rPr lang="en-US" altLang="ko-KR" sz="2000" dirty="0"/>
              <a:t>.</a:t>
            </a:r>
          </a:p>
          <a:p>
            <a:pPr lvl="3" algn="r"/>
            <a:r>
              <a:rPr lang="ko-KR" altLang="en-US" sz="1400" dirty="0"/>
              <a:t>컨트롤</a:t>
            </a:r>
            <a:r>
              <a:rPr lang="en-US" altLang="ko-KR" sz="1400" dirty="0"/>
              <a:t>Y</a:t>
            </a:r>
            <a:r>
              <a:rPr lang="ko-KR" altLang="en-US" sz="1400" dirty="0"/>
              <a:t>와 컨트롤 시프트 </a:t>
            </a:r>
            <a:r>
              <a:rPr lang="en-US" altLang="ko-KR" sz="1400" dirty="0"/>
              <a:t>F </a:t>
            </a:r>
            <a:r>
              <a:rPr lang="ko-KR" altLang="en-US" sz="1400" dirty="0"/>
              <a:t>정렬 사용</a:t>
            </a:r>
            <a:endParaRPr lang="en-US" altLang="ko-KR" sz="1400" dirty="0"/>
          </a:p>
          <a:p>
            <a:pPr algn="r"/>
            <a:r>
              <a:rPr lang="en-US" altLang="ko-KR" sz="2000" dirty="0"/>
              <a:t>	Auto Close Tag </a:t>
            </a:r>
            <a:r>
              <a:rPr lang="ko-KR" altLang="en-US" sz="2000" dirty="0"/>
              <a:t>를 받아도 된다</a:t>
            </a:r>
            <a:r>
              <a:rPr lang="en-US" altLang="ko-KR" sz="2000" dirty="0"/>
              <a:t>.</a:t>
            </a:r>
          </a:p>
          <a:p>
            <a:pPr algn="r"/>
            <a:r>
              <a:rPr lang="en-US" altLang="ko-KR" sz="2000" b="1" dirty="0"/>
              <a:t>Prettier</a:t>
            </a:r>
            <a:r>
              <a:rPr lang="en-US" altLang="ko-KR" sz="2000" dirty="0"/>
              <a:t> </a:t>
            </a:r>
            <a:r>
              <a:rPr lang="ko-KR" altLang="en-US" sz="2000" dirty="0"/>
              <a:t>자동정렬</a:t>
            </a:r>
            <a:endParaRPr lang="en-US" altLang="ko-KR" sz="2000" dirty="0"/>
          </a:p>
          <a:p>
            <a:pPr marL="0" indent="0" algn="r">
              <a:buNone/>
            </a:pPr>
            <a:r>
              <a:rPr lang="ko-KR" altLang="en-US" sz="2000" dirty="0"/>
              <a:t>컨트롤</a:t>
            </a:r>
            <a:r>
              <a:rPr lang="en-US" altLang="ko-KR" sz="2000" dirty="0"/>
              <a:t>+</a:t>
            </a:r>
            <a:r>
              <a:rPr lang="en-US" altLang="ko-KR" sz="2000" dirty="0" err="1"/>
              <a:t>shift+p</a:t>
            </a:r>
            <a:r>
              <a:rPr lang="en-US" altLang="ko-KR" sz="2000" dirty="0"/>
              <a:t> (cdl)</a:t>
            </a:r>
            <a:r>
              <a:rPr lang="ko-KR" altLang="en-US" sz="2000" dirty="0"/>
              <a:t>누르면 </a:t>
            </a:r>
            <a:r>
              <a:rPr lang="en-US" altLang="ko-KR" sz="2000" dirty="0"/>
              <a:t>language </a:t>
            </a:r>
            <a:r>
              <a:rPr lang="ko-KR" altLang="en-US" sz="2000" dirty="0"/>
              <a:t>한글</a:t>
            </a:r>
            <a:r>
              <a:rPr lang="en-US" altLang="ko-KR" sz="2000" dirty="0"/>
              <a:t>/</a:t>
            </a:r>
            <a:r>
              <a:rPr lang="ko-KR" altLang="en-US" sz="2000" dirty="0"/>
              <a:t>영어로 바꿀 수 있다</a:t>
            </a:r>
            <a:r>
              <a:rPr lang="en-US" altLang="ko-KR" sz="2000" dirty="0"/>
              <a:t>.</a:t>
            </a:r>
          </a:p>
          <a:p>
            <a:pPr marL="0" indent="0" algn="r">
              <a:buNone/>
            </a:pPr>
            <a:r>
              <a:rPr lang="ko-KR" altLang="en-US" sz="2000" b="1" dirty="0"/>
              <a:t>컬러 테마 변경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</a:p>
          <a:p>
            <a:pPr marL="0" indent="0" algn="r">
              <a:buNone/>
            </a:pPr>
            <a:r>
              <a:rPr lang="ko-KR" altLang="en-US" sz="2000" dirty="0"/>
              <a:t>폰트 </a:t>
            </a:r>
            <a:r>
              <a:rPr lang="en-US" altLang="ko-KR" sz="2000" dirty="0"/>
              <a:t>d2codin</a:t>
            </a:r>
            <a:r>
              <a:rPr lang="ko-KR" altLang="en-US" sz="2000" dirty="0"/>
              <a:t>으로 하면 </a:t>
            </a:r>
            <a:r>
              <a:rPr lang="ko-KR" altLang="en-US" sz="2000" dirty="0" err="1"/>
              <a:t>가독성이</a:t>
            </a:r>
            <a:r>
              <a:rPr lang="ko-KR" altLang="en-US" sz="2000" dirty="0"/>
              <a:t> 좋다</a:t>
            </a:r>
            <a:r>
              <a:rPr lang="en-US" altLang="ko-KR" sz="2000" dirty="0"/>
              <a:t>.</a:t>
            </a:r>
          </a:p>
          <a:p>
            <a:pPr marL="0" indent="0" algn="r">
              <a:buNone/>
            </a:pPr>
            <a:r>
              <a:rPr lang="en-US" altLang="ko-KR" sz="1200" dirty="0">
                <a:hlinkClick r:id="rId4"/>
              </a:rPr>
              <a:t>https://github.com/naver/d2codingfont</a:t>
            </a:r>
            <a:r>
              <a:rPr lang="en-US" altLang="ko-KR" sz="1200" dirty="0"/>
              <a:t> </a:t>
            </a:r>
            <a:r>
              <a:rPr lang="ko-KR" altLang="en-US" sz="1200" dirty="0"/>
              <a:t>최신버전으로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675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72BE64-436F-4037-A2FF-68FA45EA2BA8}"/>
              </a:ext>
            </a:extLst>
          </p:cNvPr>
          <p:cNvSpPr/>
          <p:nvPr/>
        </p:nvSpPr>
        <p:spPr>
          <a:xfrm>
            <a:off x="489097" y="3890631"/>
            <a:ext cx="5061098" cy="2519916"/>
          </a:xfrm>
          <a:prstGeom prst="rect">
            <a:avLst/>
          </a:prstGeom>
          <a:solidFill>
            <a:srgbClr val="3C8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50</a:t>
            </a:r>
            <a:r>
              <a:rPr lang="ko-KR" altLang="en-US" dirty="0"/>
              <a:t>분 까지 수업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, </a:t>
            </a:r>
            <a:r>
              <a:rPr lang="ko-KR" altLang="en-US" dirty="0"/>
              <a:t>쉬는 시간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매 시간 정각에 수업 시작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9:50 </a:t>
            </a:r>
            <a:r>
              <a:rPr lang="ko-KR" altLang="en-US" dirty="0"/>
              <a:t>쉬는 시간</a:t>
            </a:r>
            <a:endParaRPr lang="en-US" altLang="ko-KR" dirty="0"/>
          </a:p>
          <a:p>
            <a:pPr algn="ctr"/>
            <a:r>
              <a:rPr lang="en-US" altLang="ko-KR" dirty="0"/>
              <a:t>10:00 </a:t>
            </a:r>
            <a:r>
              <a:rPr lang="ko-KR" altLang="en-US" dirty="0"/>
              <a:t>시작 </a:t>
            </a:r>
            <a:r>
              <a:rPr lang="en-US" altLang="ko-KR" dirty="0"/>
              <a:t>2</a:t>
            </a:r>
            <a:r>
              <a:rPr lang="ko-KR" altLang="en-US" dirty="0"/>
              <a:t>교시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474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ul태그중첩.html - Untitled (Workspace) - Visual Studio Code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2183" r="38256" b="48994"/>
          <a:stretch/>
        </p:blipFill>
        <p:spPr>
          <a:xfrm>
            <a:off x="1828799" y="1425845"/>
            <a:ext cx="5021452" cy="4178154"/>
          </a:xfrm>
        </p:spPr>
      </p:pic>
      <p:sp>
        <p:nvSpPr>
          <p:cNvPr id="5" name="TextBox 4"/>
          <p:cNvSpPr txBox="1"/>
          <p:nvPr/>
        </p:nvSpPr>
        <p:spPr>
          <a:xfrm>
            <a:off x="2200759" y="681926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설치 후 첫 입력 해봅시다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2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주석 내용을 입력해 봅시다</a:t>
            </a:r>
            <a:r>
              <a:rPr lang="en-US" altLang="ko-KR" sz="32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 </a:t>
            </a:r>
            <a:r>
              <a:rPr lang="en-US" altLang="ko-KR" dirty="0">
                <a:solidFill>
                  <a:srgbClr val="0000FF"/>
                </a:solidFill>
              </a:rPr>
              <a:t>&lt;!--HTML5 </a:t>
            </a:r>
            <a:r>
              <a:rPr lang="ko-KR" altLang="en-US" dirty="0" err="1">
                <a:solidFill>
                  <a:srgbClr val="0000FF"/>
                </a:solidFill>
              </a:rPr>
              <a:t>정의문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선언문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ko</a:t>
            </a:r>
            <a:r>
              <a:rPr lang="en-US" altLang="ko-KR" dirty="0"/>
              <a:t>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>
                <a:solidFill>
                  <a:srgbClr val="0000FF"/>
                </a:solidFill>
              </a:rPr>
              <a:t>영어권 </a:t>
            </a:r>
            <a:r>
              <a:rPr lang="en-US" altLang="ko-KR" dirty="0">
                <a:solidFill>
                  <a:srgbClr val="0000FF"/>
                </a:solidFill>
              </a:rPr>
              <a:t>en </a:t>
            </a:r>
            <a:r>
              <a:rPr lang="ko-KR" altLang="en-US" dirty="0">
                <a:solidFill>
                  <a:srgbClr val="0000FF"/>
                </a:solidFill>
              </a:rPr>
              <a:t>한글 </a:t>
            </a:r>
            <a:r>
              <a:rPr lang="en-US" altLang="ko-KR" dirty="0" err="1">
                <a:solidFill>
                  <a:srgbClr val="0000FF"/>
                </a:solidFill>
              </a:rPr>
              <a:t>ko</a:t>
            </a:r>
            <a:r>
              <a:rPr lang="en-US" altLang="ko-KR" dirty="0">
                <a:solidFill>
                  <a:srgbClr val="0000FF"/>
                </a:solidFill>
              </a:rPr>
              <a:t>--&gt; 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 err="1">
                <a:solidFill>
                  <a:srgbClr val="0000FF"/>
                </a:solidFill>
              </a:rPr>
              <a:t>문자셋</a:t>
            </a:r>
            <a:r>
              <a:rPr lang="ko-KR" altLang="en-US" dirty="0">
                <a:solidFill>
                  <a:srgbClr val="0000FF"/>
                </a:solidFill>
              </a:rPr>
              <a:t> 한글이 깨지지 않게 </a:t>
            </a:r>
            <a:r>
              <a:rPr lang="ko-KR" altLang="en-US" dirty="0" err="1">
                <a:solidFill>
                  <a:srgbClr val="0000FF"/>
                </a:solidFill>
              </a:rPr>
              <a:t>인코딩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&lt;title&gt;Document&lt;/title&gt; </a:t>
            </a:r>
            <a:r>
              <a:rPr lang="en-US" altLang="ko-KR" dirty="0">
                <a:solidFill>
                  <a:srgbClr val="0000FF"/>
                </a:solidFill>
              </a:rPr>
              <a:t>&lt;!-- </a:t>
            </a:r>
            <a:r>
              <a:rPr lang="ko-KR" altLang="en-US" dirty="0" err="1">
                <a:solidFill>
                  <a:srgbClr val="0000FF"/>
                </a:solidFill>
              </a:rPr>
              <a:t>웹문서의</a:t>
            </a:r>
            <a:r>
              <a:rPr lang="ko-KR" altLang="en-US" dirty="0">
                <a:solidFill>
                  <a:srgbClr val="0000FF"/>
                </a:solidFill>
              </a:rPr>
              <a:t> 제목 정의 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검색엔진 최적화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402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2702" y="604434"/>
            <a:ext cx="10515600" cy="54864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ko-KR" sz="4900" b="1" dirty="0"/>
          </a:p>
          <a:p>
            <a:pPr marL="0" indent="0">
              <a:buNone/>
            </a:pPr>
            <a:r>
              <a:rPr lang="en-US" altLang="ko-KR" sz="7200" b="1" dirty="0"/>
              <a:t>HTML </a:t>
            </a:r>
            <a:r>
              <a:rPr lang="ko-KR" altLang="en-US" sz="7200" b="1" dirty="0"/>
              <a:t>개요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웹 페이지를 만드는 데 사용하는 언어이며 </a:t>
            </a:r>
            <a:r>
              <a:rPr lang="ko-KR" altLang="en-US" sz="7200" b="1" dirty="0"/>
              <a:t>매우 쉽게 배울 수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모든 태그는 </a:t>
            </a:r>
            <a:r>
              <a:rPr lang="ko-KR" altLang="en-US" sz="7200" u="sng" dirty="0"/>
              <a:t>미리 정의되어 있으며</a:t>
            </a:r>
            <a:r>
              <a:rPr lang="en-US" altLang="ko-KR" sz="7200" dirty="0"/>
              <a:t>, </a:t>
            </a:r>
            <a:r>
              <a:rPr lang="ko-KR" altLang="en-US" sz="7200" dirty="0"/>
              <a:t>각각의 태그와 속성을 사용하기만 하면 됩니다</a:t>
            </a:r>
            <a:r>
              <a:rPr lang="en-US" altLang="ko-KR" sz="7200" dirty="0"/>
              <a:t>. </a:t>
            </a:r>
            <a:r>
              <a:rPr lang="en-US" altLang="ko-KR" sz="7200" dirty="0">
                <a:solidFill>
                  <a:srgbClr val="00B050"/>
                </a:solidFill>
              </a:rPr>
              <a:t>&lt;!-- </a:t>
            </a:r>
            <a:r>
              <a:rPr lang="ko-KR" altLang="en-US" sz="7200" dirty="0">
                <a:solidFill>
                  <a:srgbClr val="00B050"/>
                </a:solidFill>
              </a:rPr>
              <a:t>주석내용 </a:t>
            </a:r>
            <a:r>
              <a:rPr lang="en-US" altLang="ko-KR" sz="7200" dirty="0">
                <a:solidFill>
                  <a:srgbClr val="00B050"/>
                </a:solidFill>
              </a:rPr>
              <a:t>--&gt;</a:t>
            </a:r>
          </a:p>
          <a:p>
            <a:pPr marL="0" indent="0">
              <a:buNone/>
            </a:pPr>
            <a:r>
              <a:rPr lang="en-US" altLang="ko-KR" sz="7200" dirty="0">
                <a:solidFill>
                  <a:srgbClr val="00B050"/>
                </a:solidFill>
              </a:rPr>
              <a:t>  &lt;!-- </a:t>
            </a:r>
            <a:r>
              <a:rPr lang="ko-KR" altLang="en-US" sz="7200" dirty="0">
                <a:solidFill>
                  <a:srgbClr val="00B050"/>
                </a:solidFill>
              </a:rPr>
              <a:t>주석 안에 또 다른 주석을 삽입했습니다</a:t>
            </a:r>
            <a:r>
              <a:rPr lang="en-US" altLang="ko-KR" sz="7200" dirty="0">
                <a:solidFill>
                  <a:srgbClr val="00B050"/>
                </a:solidFill>
              </a:rPr>
              <a:t>. --&gt;</a:t>
            </a:r>
            <a:endParaRPr lang="ko-KR" altLang="en-US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sz="7200" dirty="0">
                <a:solidFill>
                  <a:srgbClr val="00B050"/>
                </a:solidFill>
              </a:rPr>
              <a:t>  </a:t>
            </a:r>
            <a:r>
              <a:rPr lang="en-US" altLang="ko-KR" sz="7200" dirty="0">
                <a:solidFill>
                  <a:srgbClr val="00B050"/>
                </a:solidFill>
              </a:rPr>
              <a:t>&lt;!--</a:t>
            </a:r>
            <a:r>
              <a:rPr lang="ko-KR" altLang="en-US" sz="7200" dirty="0">
                <a:solidFill>
                  <a:srgbClr val="00B050"/>
                </a:solidFill>
              </a:rPr>
              <a:t>  위와 같이 어려운 코드의 이해를 돕기 위해서 개발자가 적어놓은 설명입니다</a:t>
            </a:r>
            <a:r>
              <a:rPr lang="en-US" altLang="ko-KR" sz="7200" dirty="0">
                <a:solidFill>
                  <a:srgbClr val="00B050"/>
                </a:solidFill>
              </a:rPr>
              <a:t>. --&gt;</a:t>
            </a:r>
          </a:p>
          <a:p>
            <a:pPr marL="0" indent="0">
              <a:buNone/>
            </a:pPr>
            <a:endParaRPr lang="en-US" altLang="ko-KR" sz="7200" dirty="0"/>
          </a:p>
          <a:p>
            <a:endParaRPr lang="en-US" altLang="ko-KR" sz="7200" dirty="0"/>
          </a:p>
          <a:p>
            <a:pPr marL="0" indent="0">
              <a:buNone/>
            </a:pPr>
            <a:r>
              <a:rPr lang="en-US" altLang="ko-KR" sz="7200" b="1" dirty="0"/>
              <a:t>HTML</a:t>
            </a:r>
            <a:r>
              <a:rPr lang="ko-KR" altLang="en-US" sz="7200" b="1" dirty="0"/>
              <a:t>이란</a:t>
            </a:r>
            <a:r>
              <a:rPr lang="en-US" altLang="ko-KR" sz="7200" b="1" dirty="0"/>
              <a:t>?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</a:t>
            </a:r>
            <a:r>
              <a:rPr lang="en-US" altLang="ko-KR" sz="7200" i="1" dirty="0" err="1"/>
              <a:t>HyperText</a:t>
            </a:r>
            <a:r>
              <a:rPr lang="en-US" altLang="ko-KR" sz="7200" i="1" dirty="0"/>
              <a:t> Markup Language</a:t>
            </a:r>
            <a:r>
              <a:rPr lang="ko-KR" altLang="en-US" sz="7200" dirty="0"/>
              <a:t>의 약자입니다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웹 페이지는 </a:t>
            </a:r>
            <a:r>
              <a:rPr lang="en-US" altLang="ko-KR" sz="7200" baseline="30000" dirty="0"/>
              <a:t>HTML </a:t>
            </a:r>
            <a:r>
              <a:rPr lang="ko-KR" altLang="en-US" sz="7200" baseline="30000" dirty="0"/>
              <a:t>문서라고도 불리며</a:t>
            </a:r>
            <a:r>
              <a:rPr lang="en-US" altLang="ko-KR" sz="7200" dirty="0"/>
              <a:t>, </a:t>
            </a:r>
            <a:r>
              <a:rPr lang="en-US" altLang="ko-KR" sz="7200" baseline="-25000" dirty="0"/>
              <a:t>HTML </a:t>
            </a:r>
            <a:r>
              <a:rPr lang="ko-KR" altLang="en-US" sz="7200" baseline="-25000" dirty="0"/>
              <a:t>태그들로 구성</a:t>
            </a:r>
            <a:r>
              <a:rPr lang="ko-KR" altLang="en-US" sz="7200" dirty="0"/>
              <a:t>됩니다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각각의 </a:t>
            </a:r>
            <a:r>
              <a:rPr lang="en-US" altLang="ko-KR" sz="7200" dirty="0"/>
              <a:t>HTML </a:t>
            </a:r>
            <a:r>
              <a:rPr lang="ko-KR" altLang="en-US" sz="7200" dirty="0"/>
              <a:t>태그는 웹 페이지의 </a:t>
            </a:r>
            <a:r>
              <a:rPr lang="ko-KR" altLang="en-US" sz="7200" u="sng" dirty="0"/>
              <a:t>디자인이나 기능을 결정</a:t>
            </a:r>
            <a:r>
              <a:rPr lang="ko-KR" altLang="en-US" sz="7200" dirty="0"/>
              <a:t>하는데 사용됩니다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endParaRPr lang="en-US" altLang="ko-KR" sz="7200" dirty="0"/>
          </a:p>
          <a:p>
            <a:pPr marL="0" indent="0">
              <a:buNone/>
            </a:pPr>
            <a:r>
              <a:rPr lang="ko-KR" altLang="en-US" sz="7200" b="1" dirty="0"/>
              <a:t>속성 이름은 언제나 소문자로 작성하자</a:t>
            </a:r>
            <a:r>
              <a:rPr lang="en-US" altLang="ko-KR" sz="7200" b="1" dirty="0"/>
              <a:t>!</a:t>
            </a:r>
          </a:p>
          <a:p>
            <a:pPr marL="0" indent="0">
              <a:buNone/>
            </a:pPr>
            <a:r>
              <a:rPr lang="en-US" altLang="ko-KR" sz="7200" dirty="0"/>
              <a:t>HTML5 </a:t>
            </a:r>
            <a:r>
              <a:rPr lang="ko-KR" altLang="en-US" sz="7200" dirty="0"/>
              <a:t>표준에서는 속성 이름에 </a:t>
            </a:r>
            <a:r>
              <a:rPr lang="ko-KR" altLang="en-US" sz="7200" strike="sngStrike" dirty="0"/>
              <a:t>대소문자를 구분하지 않고 있습니다</a:t>
            </a:r>
            <a:r>
              <a:rPr lang="en-US" altLang="ko-KR" sz="7200" strike="sngStrike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하지만 </a:t>
            </a:r>
            <a:r>
              <a:rPr lang="en-US" altLang="ko-KR" sz="7200" b="1" dirty="0"/>
              <a:t>W3C</a:t>
            </a:r>
            <a:r>
              <a:rPr lang="ko-KR" altLang="en-US" sz="7200" dirty="0"/>
              <a:t>에서는 속성 이름을 사용할 때 될 수 있으면 </a:t>
            </a:r>
            <a:r>
              <a:rPr lang="ko-KR" altLang="en-US" sz="7200" b="1" u="sng" dirty="0"/>
              <a:t>소문자</a:t>
            </a:r>
            <a:r>
              <a:rPr lang="ko-KR" altLang="en-US" sz="7200" dirty="0"/>
              <a:t>로 작성하도록 권장하고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또한</a:t>
            </a:r>
            <a:r>
              <a:rPr lang="en-US" altLang="ko-KR" sz="7200" dirty="0"/>
              <a:t>, XHTML</a:t>
            </a:r>
            <a:r>
              <a:rPr lang="ko-KR" altLang="en-US" sz="7200" dirty="0"/>
              <a:t>에서는 속성 이름을 </a:t>
            </a:r>
            <a:r>
              <a:rPr lang="ko-KR" altLang="en-US" sz="7200" u="sng" dirty="0"/>
              <a:t>더욱 엄격하게 소문자로만 </a:t>
            </a:r>
            <a:r>
              <a:rPr lang="ko-KR" altLang="en-US" sz="7200" dirty="0"/>
              <a:t>사용해야 합니다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endParaRPr lang="en-US" altLang="ko-KR" sz="7200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31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t="8494" r="16949" b="49037"/>
          <a:stretch/>
        </p:blipFill>
        <p:spPr>
          <a:xfrm>
            <a:off x="2104844" y="0"/>
            <a:ext cx="6469812" cy="7075357"/>
          </a:xfrm>
        </p:spPr>
      </p:pic>
      <p:sp>
        <p:nvSpPr>
          <p:cNvPr id="5" name="TextBox 4"/>
          <p:cNvSpPr txBox="1"/>
          <p:nvPr/>
        </p:nvSpPr>
        <p:spPr>
          <a:xfrm>
            <a:off x="8402129" y="681486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웹문서의</a:t>
            </a:r>
            <a:r>
              <a:rPr lang="ko-KR" altLang="en-US" sz="1200" dirty="0"/>
              <a:t> 머리말</a:t>
            </a:r>
            <a:r>
              <a:rPr lang="en-US" altLang="ko-KR" sz="1200"/>
              <a:t>, </a:t>
            </a:r>
            <a:r>
              <a:rPr lang="ko-KR" altLang="en-US" sz="1200"/>
              <a:t>로고</a:t>
            </a:r>
            <a:r>
              <a:rPr lang="en-US" altLang="ko-KR" sz="1200"/>
              <a:t>, </a:t>
            </a:r>
            <a:r>
              <a:rPr lang="ko-KR" altLang="en-US" sz="1200"/>
              <a:t>메뉴 등 포함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2129" y="1285336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버튼으로 구성된 메뉴를 그룹화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02129" y="163997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중요한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그룹화할 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1449" y="224382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동영상이나 음악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2967" y="2958754"/>
            <a:ext cx="338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주로 기사의 </a:t>
            </a:r>
            <a:r>
              <a:rPr lang="ko-KR" altLang="en-US" sz="1200" dirty="0" err="1"/>
              <a:t>미리보기</a:t>
            </a:r>
            <a:r>
              <a:rPr lang="en-US" altLang="ko-KR" sz="1200" dirty="0"/>
              <a:t>, </a:t>
            </a:r>
            <a:r>
              <a:rPr lang="ko-KR" altLang="en-US" sz="1200"/>
              <a:t>섬네일</a:t>
            </a:r>
            <a:r>
              <a:rPr lang="en-US" altLang="ko-KR" sz="1200" dirty="0"/>
              <a:t>, </a:t>
            </a:r>
            <a:r>
              <a:rPr lang="ko-KR" altLang="en-US" sz="1200"/>
              <a:t>제목</a:t>
            </a:r>
            <a:r>
              <a:rPr lang="en-US" altLang="ko-KR" sz="1200"/>
              <a:t>, </a:t>
            </a:r>
            <a:r>
              <a:rPr lang="ko-KR" altLang="en-US" sz="1200"/>
              <a:t>본문 지정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2967" y="5098211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콘텐츠</a:t>
            </a:r>
            <a:r>
              <a:rPr lang="ko-KR" altLang="en-US" sz="1200" dirty="0"/>
              <a:t> 여러 개를 별도 섹션으로 그룹화</a:t>
            </a:r>
            <a:endParaRPr lang="en-US" altLang="ko-KR" sz="1200"/>
          </a:p>
          <a:p>
            <a:r>
              <a:rPr lang="ko-KR" altLang="en-US" sz="1200"/>
              <a:t>주로 연관된 기사 제목 여러 개를 그룹으로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444148" y="577107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부가 </a:t>
            </a:r>
            <a:r>
              <a:rPr lang="ko-KR" altLang="en-US" sz="1400" dirty="0" err="1"/>
              <a:t>콘텐츠</a:t>
            </a:r>
            <a:r>
              <a:rPr lang="ko-KR" altLang="en-US" sz="1400" dirty="0"/>
              <a:t> 그룹화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2129" y="6290045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/ </a:t>
            </a:r>
            <a:r>
              <a:rPr lang="ko-KR" altLang="en-US" sz="1200" dirty="0"/>
              <a:t>기업주소</a:t>
            </a:r>
            <a:r>
              <a:rPr lang="en-US" altLang="ko-KR" sz="1200" dirty="0"/>
              <a:t>,</a:t>
            </a:r>
            <a:r>
              <a:rPr lang="ko-KR" altLang="en-US" sz="1200" dirty="0"/>
              <a:t>연락처</a:t>
            </a:r>
            <a:r>
              <a:rPr lang="en-US" altLang="ko-KR" sz="1200" dirty="0"/>
              <a:t>,</a:t>
            </a:r>
            <a:r>
              <a:rPr lang="ko-KR" altLang="en-US" sz="1200" dirty="0"/>
              <a:t>약관메뉴 등</a:t>
            </a:r>
          </a:p>
        </p:txBody>
      </p:sp>
    </p:spTree>
    <p:extLst>
      <p:ext uri="{BB962C8B-B14F-4D97-AF65-F5344CB8AC3E}">
        <p14:creationId xmlns:p14="http://schemas.microsoft.com/office/powerpoint/2010/main" val="170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주요 </a:t>
            </a:r>
            <a:r>
              <a:rPr lang="ko-KR" altLang="en-US" sz="4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시맨틱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태그</a:t>
            </a:r>
          </a:p>
        </p:txBody>
      </p:sp>
      <p:sp>
        <p:nvSpPr>
          <p:cNvPr id="6" name="자유형 5"/>
          <p:cNvSpPr/>
          <p:nvPr/>
        </p:nvSpPr>
        <p:spPr>
          <a:xfrm>
            <a:off x="6404942" y="1844816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 dirty="0">
                <a:solidFill>
                  <a:schemeClr val="tx1"/>
                </a:solidFill>
              </a:rPr>
              <a:t>&lt;figure&gt;</a:t>
            </a:r>
            <a:endParaRPr lang="ko-KR" b="1" kern="1200" dirty="0">
              <a:solidFill>
                <a:schemeClr val="tx1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3664071" y="3109762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b="1" dirty="0">
                <a:solidFill>
                  <a:schemeClr val="tx1"/>
                </a:solidFill>
              </a:rPr>
              <a:t>&lt;</a:t>
            </a:r>
            <a:r>
              <a:rPr lang="en-US" altLang="ko-KR" sz="2400" b="1" dirty="0" err="1">
                <a:solidFill>
                  <a:schemeClr val="tx1"/>
                </a:solidFill>
              </a:rPr>
              <a:t>nav</a:t>
            </a:r>
            <a:r>
              <a:rPr lang="en-US" altLang="ko-KR" sz="2400" b="1" dirty="0">
                <a:solidFill>
                  <a:schemeClr val="tx1"/>
                </a:solidFill>
              </a:rPr>
              <a:t>&gt;</a:t>
            </a:r>
            <a:endParaRPr lang="ko-KR" altLang="en-US" sz="2400" b="1" kern="12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780414" y="1844817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chemeClr val="tx1"/>
                </a:solidFill>
              </a:rPr>
              <a:t>&lt;main&gt;</a:t>
            </a:r>
            <a:endParaRPr lang="ko-KR" sz="2000" b="1" kern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0878" y="3028056"/>
            <a:ext cx="1740619" cy="96701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288599" y="3313565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 dirty="0">
                <a:solidFill>
                  <a:schemeClr val="tx1"/>
                </a:solidFill>
              </a:rPr>
              <a:t>&lt;section&gt;</a:t>
            </a:r>
            <a:endParaRPr lang="ko-KR" altLang="en-US" b="1" kern="1200" dirty="0">
              <a:solidFill>
                <a:schemeClr val="tx1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012305" y="3319293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 dirty="0">
                <a:solidFill>
                  <a:schemeClr val="tx1"/>
                </a:solidFill>
              </a:rPr>
              <a:t>&lt;footer&gt;</a:t>
            </a:r>
            <a:endParaRPr lang="ko-KR" b="1" kern="12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86317" y="5814267"/>
            <a:ext cx="5040490" cy="530057"/>
          </a:xfrm>
          <a:custGeom>
            <a:avLst/>
            <a:gdLst>
              <a:gd name="connsiteX0" fmla="*/ 0 w 5040490"/>
              <a:gd name="connsiteY0" fmla="*/ 0 h 530057"/>
              <a:gd name="connsiteX1" fmla="*/ 5040490 w 5040490"/>
              <a:gd name="connsiteY1" fmla="*/ 0 h 530057"/>
              <a:gd name="connsiteX2" fmla="*/ 5040490 w 5040490"/>
              <a:gd name="connsiteY2" fmla="*/ 530057 h 530057"/>
              <a:gd name="connsiteX3" fmla="*/ 0 w 5040490"/>
              <a:gd name="connsiteY3" fmla="*/ 530057 h 530057"/>
              <a:gd name="connsiteX4" fmla="*/ 0 w 5040490"/>
              <a:gd name="connsiteY4" fmla="*/ 0 h 53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490" h="530057">
                <a:moveTo>
                  <a:pt x="0" y="0"/>
                </a:moveTo>
                <a:lnTo>
                  <a:pt x="5040490" y="0"/>
                </a:lnTo>
                <a:lnTo>
                  <a:pt x="5040490" y="530057"/>
                </a:lnTo>
                <a:lnTo>
                  <a:pt x="0" y="5300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lvl="0" algn="l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200" kern="1200" dirty="0" err="1"/>
              <a:t>마크업</a:t>
            </a:r>
            <a:r>
              <a:rPr lang="ko-KR" sz="1200" kern="1200" dirty="0"/>
              <a:t> 검증서비스</a:t>
            </a:r>
            <a:r>
              <a:rPr lang="en-US" sz="1200" kern="1200" dirty="0"/>
              <a:t>https://validator.w3.org</a:t>
            </a:r>
            <a:endParaRPr lang="ko-KR" sz="1200" kern="1200" dirty="0"/>
          </a:p>
        </p:txBody>
      </p:sp>
      <p:sp>
        <p:nvSpPr>
          <p:cNvPr id="14" name="자유형 13"/>
          <p:cNvSpPr/>
          <p:nvPr/>
        </p:nvSpPr>
        <p:spPr>
          <a:xfrm>
            <a:off x="3003870" y="1660058"/>
            <a:ext cx="1466498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b="1" dirty="0">
                <a:solidFill>
                  <a:schemeClr val="tx1"/>
                </a:solidFill>
              </a:rPr>
              <a:t>&lt;header&gt;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7924256" y="1785811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rgbClr val="66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chemeClr val="tx1"/>
                </a:solidFill>
              </a:rPr>
              <a:t>&lt;</a:t>
            </a:r>
            <a:r>
              <a:rPr lang="en-US" sz="2000" b="1" dirty="0">
                <a:solidFill>
                  <a:schemeClr val="tx1"/>
                </a:solidFill>
              </a:rPr>
              <a:t>aside</a:t>
            </a:r>
            <a:r>
              <a:rPr lang="en-US" sz="2000" b="1" kern="1200" dirty="0">
                <a:solidFill>
                  <a:schemeClr val="tx1"/>
                </a:solidFill>
              </a:rPr>
              <a:t>&gt;</a:t>
            </a:r>
            <a:endParaRPr lang="ko-KR" sz="2000" b="1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658" y="1090375"/>
            <a:ext cx="3835022" cy="1111959"/>
          </a:xfrm>
        </p:spPr>
        <p:txBody>
          <a:bodyPr>
            <a:normAutofit/>
          </a:bodyPr>
          <a:lstStyle/>
          <a:p>
            <a:pPr algn="r"/>
            <a:r>
              <a:rPr lang="ko-KR" altLang="en-US" sz="27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시맨틱</a:t>
            </a:r>
            <a:r>
              <a:rPr lang="ko-KR" altLang="en-US" sz="27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태그로 </a:t>
            </a:r>
            <a:br>
              <a:rPr lang="en-US" altLang="ko-KR" sz="2700" dirty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27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작성해보기 </a:t>
            </a:r>
            <a:br>
              <a:rPr lang="en-US" altLang="ko-KR" sz="2700" dirty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예제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1-5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26" name="Picture 2" descr="http://127.0.0.1:5500/img/pic0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1341248"/>
            <a:ext cx="3009734" cy="17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7.0.0.1:5500/img/pic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4244454"/>
            <a:ext cx="3009734" cy="18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561060" y="897235"/>
            <a:ext cx="3269042" cy="2554545"/>
          </a:xfrm>
          <a:prstGeom prst="rect">
            <a:avLst/>
          </a:prstGeom>
          <a:noFill/>
          <a:ln w="57150">
            <a:solidFill>
              <a:srgbClr val="F76C0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세미냑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ko-KR" sz="1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푸라 </a:t>
            </a:r>
            <a:r>
              <a:rPr kumimoji="0" 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페티텐겟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쇼핑</a:t>
            </a:r>
            <a:endParaRPr kumimoji="0" 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61060" y="3895793"/>
            <a:ext cx="3269042" cy="2523768"/>
          </a:xfrm>
          <a:prstGeom prst="rect">
            <a:avLst/>
          </a:prstGeom>
          <a:ln w="57150">
            <a:solidFill>
              <a:srgbClr val="F76C03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latin typeface="Arial" panose="020B0604020202020204" pitchFamily="34" charset="0"/>
              </a:rPr>
              <a:t>뜨갈랑랑</a:t>
            </a:r>
            <a:r>
              <a:rPr lang="ko-KR" altLang="ko-KR" b="1" dirty="0">
                <a:latin typeface="Arial" panose="020B0604020202020204" pitchFamily="34" charset="0"/>
              </a:rPr>
              <a:t> 계단식 논</a:t>
            </a:r>
            <a:r>
              <a:rPr lang="ko-KR" altLang="ko-KR" sz="800" dirty="0">
                <a:latin typeface="Arial" panose="020B0604020202020204" pitchFamily="34" charset="0"/>
              </a:rPr>
              <a:t>  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latin typeface="Arial" panose="020B0604020202020204" pitchFamily="34" charset="0"/>
              </a:rPr>
              <a:t>언덕의 논과 정글 </a:t>
            </a:r>
            <a:r>
              <a:rPr lang="ko-KR" altLang="ko-KR" sz="1600" dirty="0" err="1">
                <a:latin typeface="Arial" panose="020B0604020202020204" pitchFamily="34" charset="0"/>
              </a:rPr>
              <a:t>집라인</a:t>
            </a:r>
            <a:endParaRPr lang="ko-KR" altLang="ko-KR" sz="1600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95831" y="2778832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</a:rPr>
              <a:t>&lt;section&gt;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98591" y="5608861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</a:rPr>
              <a:t>&lt;section&gt;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95331" y="614149"/>
            <a:ext cx="3780430" cy="600501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64368" y="2805449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&lt;main&gt;</a:t>
            </a:r>
            <a:endParaRPr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9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023년 7월 달력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5" y="209268"/>
            <a:ext cx="762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935851" y="3781586"/>
            <a:ext cx="877163" cy="635431"/>
            <a:chOff x="5935851" y="3781586"/>
            <a:chExt cx="877163" cy="635431"/>
          </a:xfrm>
        </p:grpSpPr>
        <p:sp>
          <p:nvSpPr>
            <p:cNvPr id="3" name="웃는 얼굴 2"/>
            <p:cNvSpPr/>
            <p:nvPr/>
          </p:nvSpPr>
          <p:spPr>
            <a:xfrm>
              <a:off x="5935851" y="3781586"/>
              <a:ext cx="666427" cy="635431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5851" y="399856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쉬는날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1954188" y="3088035"/>
            <a:ext cx="4633993" cy="5269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15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일 집중코스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 HTML, 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850315" y="3855902"/>
            <a:ext cx="2721685" cy="5119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개인홈피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차 발표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4044875" y="3998561"/>
            <a:ext cx="1731982" cy="4184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시작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954187" y="4657940"/>
            <a:ext cx="4633993" cy="4842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개인홈피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업그레이드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1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3" y="644924"/>
            <a:ext cx="3314700" cy="5629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31873" y="1683327"/>
            <a:ext cx="41456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예제</a:t>
            </a:r>
            <a:r>
              <a:rPr lang="en-US" altLang="ko-KR" b="1" dirty="0"/>
              <a:t>1-1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목록관련  태그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00B050"/>
                </a:solidFill>
              </a:rPr>
              <a:t>순서가 있는 목록 </a:t>
            </a:r>
            <a:r>
              <a:rPr lang="en-US" altLang="ko-KR" b="1" dirty="0" err="1">
                <a:solidFill>
                  <a:srgbClr val="00B050"/>
                </a:solidFill>
              </a:rPr>
              <a:t>ol</a:t>
            </a:r>
            <a:r>
              <a:rPr lang="ko-KR" altLang="en-US" dirty="0"/>
              <a:t>과 </a:t>
            </a:r>
            <a:r>
              <a:rPr lang="ko-KR" altLang="en-US" b="1" dirty="0">
                <a:solidFill>
                  <a:srgbClr val="00B050"/>
                </a:solidFill>
              </a:rPr>
              <a:t>순서 없는 목록 </a:t>
            </a:r>
            <a:r>
              <a:rPr lang="en-US" altLang="ko-KR" b="1" dirty="0" err="1">
                <a:solidFill>
                  <a:srgbClr val="00B050"/>
                </a:solidFill>
              </a:rPr>
              <a:t>ul</a:t>
            </a:r>
            <a:endParaRPr lang="en-US" altLang="ko-KR" b="1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/>
              <a:t>ol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1, a,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I, A</a:t>
            </a:r>
            <a:r>
              <a:rPr lang="ko-KR" altLang="en-US" dirty="0"/>
              <a:t>를 넣을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052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8" y="510453"/>
            <a:ext cx="3314700" cy="562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6368" y="510453"/>
            <a:ext cx="950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예제</a:t>
            </a:r>
            <a:r>
              <a:rPr lang="en-US" altLang="ko-KR" b="1" dirty="0"/>
              <a:t>1-1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93" y="0"/>
            <a:ext cx="5250716" cy="68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50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40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 관련 태그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91508"/>
            <a:ext cx="10515600" cy="3901512"/>
          </a:xfrm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/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순서가 있는 목록의 시작과 끝을 나타냄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 ordered list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순서가 없는 목록의 시작과 끝을 나타냄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 unordered list</a:t>
            </a:r>
          </a:p>
          <a:p>
            <a:pPr lvl="4"/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 </a:t>
            </a:r>
            <a:r>
              <a:rPr lang="en-US" altLang="ko-KR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과 </a:t>
            </a:r>
            <a:r>
              <a:rPr lang="en-US" altLang="ko-KR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안의 목록의 각 항목을 나타냄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List</a:t>
            </a:r>
          </a:p>
          <a:p>
            <a:pPr lvl="3"/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시작과 끝을 나타냅니다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&lt;dl&gt;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이름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값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397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1733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dl, </a:t>
            </a:r>
            <a:r>
              <a:rPr lang="en-US" altLang="ko-KR" sz="3600" dirty="0" err="1"/>
              <a:t>dt</a:t>
            </a:r>
            <a:r>
              <a:rPr lang="en-US" altLang="ko-KR" sz="3600" dirty="0"/>
              <a:t>, </a:t>
            </a:r>
            <a:r>
              <a:rPr lang="en-US" altLang="ko-KR" sz="3600" dirty="0" err="1"/>
              <a:t>dd</a:t>
            </a:r>
            <a:r>
              <a:rPr lang="ko-KR" altLang="en-US" sz="3600" dirty="0"/>
              <a:t>를 이용해서 작성해 보세요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077" y="1498959"/>
            <a:ext cx="3866536" cy="4805363"/>
          </a:xfr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음료</a:t>
            </a:r>
            <a:endParaRPr lang="en-US" altLang="ko-KR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캬라멜마끼아또</a:t>
            </a:r>
            <a:endParaRPr lang="en-US" altLang="ko-KR" sz="31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딸기요거트</a:t>
            </a:r>
            <a:endParaRPr lang="en-US" altLang="ko-KR" sz="31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디저트</a:t>
            </a:r>
            <a:endParaRPr lang="en-US" altLang="ko-KR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스크램블 샌드위치</a:t>
            </a:r>
            <a:endParaRPr lang="en-US" altLang="ko-KR" sz="31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초코렛</a:t>
            </a:r>
            <a:r>
              <a:rPr lang="ko-KR" altLang="en-US" sz="31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31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케익</a:t>
            </a:r>
            <a:endParaRPr lang="en-US" altLang="ko-KR" sz="31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오늘의 과일</a:t>
            </a:r>
            <a:endParaRPr lang="en-US" altLang="ko-KR" sz="31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따뜻한 음료</a:t>
            </a:r>
            <a:endParaRPr lang="en-US" altLang="ko-KR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카페라떼</a:t>
            </a:r>
            <a:endParaRPr lang="en-US" altLang="ko-KR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허브티</a:t>
            </a:r>
            <a:endParaRPr lang="en-US" altLang="ko-KR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밀크티</a:t>
            </a:r>
            <a:endParaRPr lang="en-US" altLang="ko-KR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유자차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25265" y="3038168"/>
            <a:ext cx="29979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&lt;dl&gt;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  <a:r>
              <a:rPr lang="ko-KR" altLang="en-US" dirty="0"/>
              <a:t>음료</a:t>
            </a:r>
            <a:r>
              <a:rPr lang="en-US" altLang="ko-KR" dirty="0"/>
              <a:t>&lt;/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캬라멜마끼아또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딸기요거트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&lt;/dl&gt;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55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9576" y="365125"/>
            <a:ext cx="9384223" cy="64226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중첩의 중첩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69577" y="1332854"/>
            <a:ext cx="4462220" cy="485960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r>
              <a:rPr lang="ko-KR" altLang="en-US" dirty="0"/>
              <a:t>커피</a:t>
            </a:r>
            <a:endParaRPr lang="en-US" altLang="ko-KR" dirty="0"/>
          </a:p>
          <a:p>
            <a:pPr lvl="1"/>
            <a:r>
              <a:rPr lang="ko-KR" altLang="en-US" dirty="0" err="1"/>
              <a:t>에스프레소</a:t>
            </a:r>
            <a:endParaRPr lang="en-US" altLang="ko-KR" dirty="0"/>
          </a:p>
          <a:p>
            <a:pPr lvl="1"/>
            <a:r>
              <a:rPr lang="ko-KR" altLang="en-US" dirty="0" err="1"/>
              <a:t>아메리카노</a:t>
            </a:r>
            <a:endParaRPr lang="en-US" altLang="ko-KR" dirty="0"/>
          </a:p>
          <a:p>
            <a:pPr lvl="1"/>
            <a:r>
              <a:rPr lang="ko-KR" altLang="en-US" dirty="0" err="1"/>
              <a:t>카페라떼</a:t>
            </a:r>
            <a:endParaRPr lang="en-US" altLang="ko-KR" dirty="0"/>
          </a:p>
          <a:p>
            <a:pPr lvl="1"/>
            <a:r>
              <a:rPr lang="ko-KR" altLang="en-US" dirty="0" err="1"/>
              <a:t>카푸치노</a:t>
            </a:r>
            <a:endParaRPr lang="en-US" altLang="ko-KR" dirty="0"/>
          </a:p>
          <a:p>
            <a:r>
              <a:rPr lang="ko-KR" altLang="en-US" dirty="0"/>
              <a:t>피자</a:t>
            </a:r>
            <a:endParaRPr lang="en-US" altLang="ko-KR" dirty="0"/>
          </a:p>
          <a:p>
            <a:pPr lvl="1"/>
            <a:r>
              <a:rPr lang="ko-KR" altLang="en-US" dirty="0"/>
              <a:t>이탈리아의 피자</a:t>
            </a:r>
            <a:endParaRPr lang="en-US" altLang="ko-KR" dirty="0"/>
          </a:p>
          <a:p>
            <a:pPr lvl="2"/>
            <a:r>
              <a:rPr lang="ko-KR" altLang="en-US" dirty="0" err="1"/>
              <a:t>나폴리식</a:t>
            </a:r>
            <a:r>
              <a:rPr lang="ko-KR" altLang="en-US" dirty="0"/>
              <a:t>  피자</a:t>
            </a:r>
            <a:endParaRPr lang="en-US" altLang="ko-KR" dirty="0"/>
          </a:p>
          <a:p>
            <a:pPr lvl="2"/>
            <a:r>
              <a:rPr lang="ko-KR" altLang="en-US" dirty="0" err="1"/>
              <a:t>로마식</a:t>
            </a:r>
            <a:r>
              <a:rPr lang="ko-KR" altLang="en-US" dirty="0"/>
              <a:t> 피자</a:t>
            </a:r>
            <a:endParaRPr lang="en-US" altLang="ko-KR" dirty="0"/>
          </a:p>
          <a:p>
            <a:pPr lvl="2"/>
            <a:r>
              <a:rPr lang="ko-KR" altLang="en-US" dirty="0"/>
              <a:t>시칠리아 </a:t>
            </a:r>
            <a:r>
              <a:rPr lang="ko-KR" altLang="en-US" dirty="0" err="1"/>
              <a:t>칼초네</a:t>
            </a:r>
            <a:endParaRPr lang="en-US" altLang="ko-KR" dirty="0"/>
          </a:p>
          <a:p>
            <a:pPr lvl="1"/>
            <a:r>
              <a:rPr lang="ko-KR" altLang="en-US" dirty="0"/>
              <a:t>미국의 피자</a:t>
            </a:r>
            <a:endParaRPr lang="en-US" altLang="ko-KR" dirty="0"/>
          </a:p>
          <a:p>
            <a:pPr lvl="2"/>
            <a:r>
              <a:rPr lang="ko-KR" altLang="en-US" dirty="0" err="1"/>
              <a:t>뉴욕식</a:t>
            </a:r>
            <a:r>
              <a:rPr lang="ko-KR" altLang="en-US" dirty="0"/>
              <a:t> 피자</a:t>
            </a:r>
            <a:endParaRPr lang="en-US" altLang="ko-KR" dirty="0"/>
          </a:p>
          <a:p>
            <a:pPr lvl="2"/>
            <a:r>
              <a:rPr lang="ko-KR" altLang="en-US" dirty="0" err="1"/>
              <a:t>시카고식</a:t>
            </a:r>
            <a:r>
              <a:rPr lang="ko-KR" altLang="en-US" dirty="0"/>
              <a:t> 피자</a:t>
            </a:r>
            <a:endParaRPr lang="en-US" altLang="ko-KR" dirty="0"/>
          </a:p>
          <a:p>
            <a:pPr lvl="2"/>
            <a:r>
              <a:rPr lang="ko-KR" altLang="en-US" dirty="0" err="1"/>
              <a:t>하와이안</a:t>
            </a:r>
            <a:r>
              <a:rPr lang="ko-KR" altLang="en-US" dirty="0"/>
              <a:t> 피자</a:t>
            </a:r>
            <a:endParaRPr lang="en-US" altLang="ko-KR" dirty="0"/>
          </a:p>
          <a:p>
            <a:pPr lvl="1"/>
            <a:r>
              <a:rPr lang="ko-KR" altLang="en-US" dirty="0"/>
              <a:t>대한민국의 피자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39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76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ko-KR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 메뉴와 서브메뉴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90607" y="1270861"/>
            <a:ext cx="3082871" cy="5114441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ko-KR" altLang="en-US" dirty="0" err="1"/>
              <a:t>메인메뉴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메인메뉴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4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메인메뉴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메인메뉴</a:t>
            </a:r>
            <a:r>
              <a:rPr lang="en-US" altLang="ko-KR" dirty="0"/>
              <a:t>4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838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이동할 위치를 설정하는 </a:t>
            </a:r>
            <a:r>
              <a:rPr lang="ko-KR" altLang="en-US" sz="3600" u="sng" dirty="0">
                <a:solidFill>
                  <a:srgbClr val="0000F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하이퍼링크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&lt;a&gt; 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96691"/>
            <a:ext cx="10515600" cy="499661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52126" y="3874168"/>
            <a:ext cx="3847528" cy="18774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예제</a:t>
            </a:r>
            <a:r>
              <a:rPr lang="en-US" altLang="ko-KR" sz="2000" b="1" dirty="0"/>
              <a:t>1-2</a:t>
            </a:r>
            <a:endParaRPr lang="ko-KR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이미지 사이즈 가로 </a:t>
            </a:r>
            <a:r>
              <a:rPr lang="en-US" altLang="ko-KR" sz="1600" dirty="0"/>
              <a:t>width :300px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로고 이미지 </a:t>
            </a:r>
            <a:r>
              <a:rPr lang="en-US" altLang="ko-KR" sz="1600" dirty="0" err="1"/>
              <a:t>png</a:t>
            </a:r>
            <a:r>
              <a:rPr lang="ko-KR" altLang="en-US" sz="1600" dirty="0"/>
              <a:t>파일 다운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높이 </a:t>
            </a:r>
            <a:r>
              <a:rPr lang="en-US" altLang="ko-KR" sz="1600" dirty="0"/>
              <a:t>height:</a:t>
            </a:r>
            <a:r>
              <a:rPr lang="ko-KR" altLang="en-US" sz="1600" dirty="0"/>
              <a:t> </a:t>
            </a:r>
            <a:r>
              <a:rPr lang="en-US" altLang="ko-KR" sz="1600" dirty="0"/>
              <a:t>20px</a:t>
            </a:r>
            <a:r>
              <a:rPr lang="ko-KR" altLang="en-US" sz="1600" dirty="0"/>
              <a:t>로 지정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만들어 보세요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  <p:pic>
        <p:nvPicPr>
          <p:cNvPr id="3074" name="Picture 2" descr="하이퍼 링크 - 무료 과학 기술개 아이콘">
            <a:extLst>
              <a:ext uri="{FF2B5EF4-FFF2-40B4-BE49-F238E27FC236}">
                <a16:creationId xmlns:a16="http://schemas.microsoft.com/office/drawing/2014/main" id="{26ABCE04-79A0-A50A-6E73-80935E956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9" y="1596691"/>
            <a:ext cx="3140043" cy="31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하이퍼 링크 - 무료 과학 기술개 아이콘">
            <a:extLst>
              <a:ext uri="{FF2B5EF4-FFF2-40B4-BE49-F238E27FC236}">
                <a16:creationId xmlns:a16="http://schemas.microsoft.com/office/drawing/2014/main" id="{0085DDCB-0AD4-6466-CC0B-F0CDE80D7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r="1" b="3876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838835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</a:rPr>
              <a:t>예제</a:t>
            </a:r>
            <a:r>
              <a:rPr lang="en-US" altLang="ko-KR" sz="2800" dirty="0">
                <a:solidFill>
                  <a:srgbClr val="FFFFFF"/>
                </a:solidFill>
              </a:rPr>
              <a:t>1-2 </a:t>
            </a:r>
            <a:r>
              <a:rPr lang="ko-KR" altLang="en-US" sz="2800" dirty="0">
                <a:solidFill>
                  <a:srgbClr val="FFFFFF"/>
                </a:solidFill>
              </a:rPr>
              <a:t>정답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409" y="1203960"/>
            <a:ext cx="5962785" cy="49730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png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 width="300" alt="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사람 이미지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"/&gt; &lt;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buNone/>
            </a:pPr>
            <a:b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457200" lvl="1" indent="0">
              <a:buNone/>
            </a:pP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&lt;li&gt;&lt;a 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="test2.html"&gt;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두 번째 페이지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marL="457200" lvl="1" indent="0">
              <a:buNone/>
            </a:pP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2000" b="1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2000" b="1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/google.png" alt="</a:t>
            </a:r>
            <a:r>
              <a:rPr lang="ko-KR" altLang="en-US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2000" b="1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="https://google.com"&gt;</a:t>
            </a:r>
            <a:r>
              <a:rPr lang="ko-KR" altLang="en-US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구글 페이지</a:t>
            </a:r>
            <a:r>
              <a:rPr lang="en-US" altLang="ko-KR" sz="2000" b="1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marL="457200" lvl="1" indent="0">
              <a:buNone/>
            </a:pP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/naver.png" alt="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="https://naver.com"&gt;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페이지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marL="457200" lvl="1" indent="0">
              <a:buNone/>
            </a:pP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/daum.png" alt="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다음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="https://daum.net"&gt;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다음 페이지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20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FFFF"/>
                </a:solidFill>
                <a:latin typeface="+mj-lt"/>
              </a:rPr>
              <a:t>Target</a:t>
            </a:r>
            <a:r>
              <a:rPr lang="ko-KR" altLang="en-US" sz="1600" dirty="0">
                <a:solidFill>
                  <a:srgbClr val="FFFFFF"/>
                </a:solidFill>
                <a:latin typeface="+mj-lt"/>
              </a:rPr>
              <a:t>속성 </a:t>
            </a:r>
            <a:r>
              <a:rPr lang="en-US" altLang="ko-KR" sz="1600" dirty="0">
                <a:solidFill>
                  <a:srgbClr val="FFFFFF"/>
                </a:solidFill>
                <a:latin typeface="+mj-lt"/>
              </a:rPr>
              <a:t>_blank </a:t>
            </a:r>
            <a:r>
              <a:rPr lang="ko-KR" altLang="en-US" sz="1600" dirty="0">
                <a:solidFill>
                  <a:srgbClr val="FFFFFF"/>
                </a:solidFill>
                <a:latin typeface="+mj-lt"/>
              </a:rPr>
              <a:t>새로운 창</a:t>
            </a:r>
            <a:r>
              <a:rPr lang="en-US" altLang="ko-KR" sz="1600" dirty="0">
                <a:solidFill>
                  <a:srgbClr val="FFFFFF"/>
                </a:solidFill>
                <a:latin typeface="+mj-lt"/>
              </a:rPr>
              <a:t>(</a:t>
            </a:r>
            <a:r>
              <a:rPr lang="ko-KR" altLang="en-US" sz="1600" dirty="0">
                <a:solidFill>
                  <a:srgbClr val="FFFFFF"/>
                </a:solidFill>
                <a:latin typeface="+mj-lt"/>
              </a:rPr>
              <a:t>탭</a:t>
            </a:r>
            <a:r>
              <a:rPr lang="en-US" altLang="ko-KR" sz="1600" dirty="0">
                <a:solidFill>
                  <a:srgbClr val="FFFFFF"/>
                </a:solidFill>
                <a:latin typeface="+mj-lt"/>
              </a:rPr>
              <a:t>)</a:t>
            </a:r>
            <a:r>
              <a:rPr lang="ko-KR" altLang="en-US" sz="1600" dirty="0">
                <a:solidFill>
                  <a:srgbClr val="FFFFFF"/>
                </a:solidFill>
                <a:latin typeface="+mj-lt"/>
              </a:rPr>
              <a:t>으로 열기를 추가로 입력해 봅니다</a:t>
            </a:r>
            <a:r>
              <a:rPr lang="en-US" altLang="ko-KR" sz="1000" dirty="0">
                <a:solidFill>
                  <a:srgbClr val="FFFFFF"/>
                </a:solidFill>
                <a:latin typeface="+mj-lt"/>
              </a:rPr>
              <a:t>.</a:t>
            </a:r>
            <a:endParaRPr lang="ko-KR" altLang="en-US" sz="1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728"/>
          <a:stretch/>
        </p:blipFill>
        <p:spPr>
          <a:xfrm>
            <a:off x="6421699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2" descr="하이퍼 링크 - 무료 과학 기술개 아이콘">
            <a:extLst>
              <a:ext uri="{FF2B5EF4-FFF2-40B4-BE49-F238E27FC236}">
                <a16:creationId xmlns:a16="http://schemas.microsoft.com/office/drawing/2014/main" id="{B9DEE4C4-E716-B695-92B1-3FBB5882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36" y="1203960"/>
            <a:ext cx="3527855" cy="35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4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516" y="1363352"/>
            <a:ext cx="80473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</a:t>
            </a:r>
            <a:r>
              <a:rPr lang="ko-KR" altLang="en-US" dirty="0"/>
              <a:t>속성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_</a:t>
            </a:r>
            <a:r>
              <a:rPr lang="en-US" altLang="ko-KR" sz="2800" dirty="0"/>
              <a:t>blank </a:t>
            </a:r>
            <a:r>
              <a:rPr lang="ko-KR" altLang="en-US" sz="2400" dirty="0" err="1"/>
              <a:t>새탭이나</a:t>
            </a:r>
            <a:r>
              <a:rPr lang="ko-KR" altLang="en-US" sz="2400" dirty="0"/>
              <a:t> 새 창에서 열립니다</a:t>
            </a:r>
            <a:r>
              <a:rPr lang="en-US" altLang="ko-KR" sz="2400" dirty="0"/>
              <a:t>.</a:t>
            </a:r>
          </a:p>
          <a:p>
            <a:r>
              <a:rPr lang="en-US" altLang="ko-KR" dirty="0"/>
              <a:t>_</a:t>
            </a:r>
            <a:r>
              <a:rPr lang="en-US" altLang="ko-KR" sz="3200" dirty="0"/>
              <a:t>self </a:t>
            </a:r>
            <a:r>
              <a:rPr lang="ko-KR" altLang="en-US" dirty="0"/>
              <a:t>기본값 </a:t>
            </a:r>
            <a:r>
              <a:rPr lang="en-US" altLang="ko-KR" dirty="0"/>
              <a:t>: </a:t>
            </a:r>
            <a:r>
              <a:rPr lang="ko-KR" altLang="en-US" dirty="0"/>
              <a:t>현재 창에서 열림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_parent </a:t>
            </a:r>
            <a:r>
              <a:rPr lang="ko-KR" altLang="en-US" dirty="0"/>
              <a:t>프레임 사용했을 때</a:t>
            </a:r>
            <a:r>
              <a:rPr lang="en-US" altLang="ko-KR" dirty="0"/>
              <a:t> </a:t>
            </a:r>
            <a:r>
              <a:rPr lang="ko-KR" altLang="en-US" dirty="0"/>
              <a:t>부모 프레임에 표시</a:t>
            </a:r>
            <a:endParaRPr lang="en-US" altLang="ko-KR" dirty="0"/>
          </a:p>
          <a:p>
            <a:r>
              <a:rPr lang="en-US" altLang="ko-KR" dirty="0"/>
              <a:t>_top </a:t>
            </a:r>
            <a:r>
              <a:rPr lang="ko-KR" altLang="en-US" dirty="0"/>
              <a:t>상위 창에서 열림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프레임 사용했을 때 프레임에서 벗어나 링크 내용을 전체 화면에 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iframe</a:t>
            </a:r>
            <a:r>
              <a:rPr lang="en-US" altLang="ko-KR" sz="2400" dirty="0"/>
              <a:t>&gt; </a:t>
            </a:r>
            <a:r>
              <a:rPr lang="ko-KR" altLang="en-US" sz="2400" dirty="0"/>
              <a:t>페이지 안에 넣기</a:t>
            </a:r>
            <a:endParaRPr lang="en-US" altLang="ko-KR" sz="2400" dirty="0"/>
          </a:p>
          <a:p>
            <a:r>
              <a:rPr lang="ko-KR" altLang="en-US" dirty="0"/>
              <a:t>동영상이나 지도</a:t>
            </a:r>
            <a:endParaRPr lang="en-US" altLang="ko-KR" dirty="0"/>
          </a:p>
          <a:p>
            <a:r>
              <a:rPr lang="ko-KR" altLang="en-US" sz="2400" dirty="0" err="1">
                <a:latin typeface="Hi Melody" pitchFamily="2" charset="-127"/>
                <a:ea typeface="Hi Melody" pitchFamily="2" charset="-127"/>
              </a:rPr>
              <a:t>구글맵스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지도검색 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– 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햄버거 메뉴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- </a:t>
            </a:r>
            <a:r>
              <a:rPr lang="ko-KR" altLang="en-US" sz="2400" dirty="0" err="1">
                <a:latin typeface="Hi Melody" pitchFamily="2" charset="-127"/>
                <a:ea typeface="Hi Melody" pitchFamily="2" charset="-127"/>
              </a:rPr>
              <a:t>지도퍼가기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[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탭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]  - html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24744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4376" y="0"/>
            <a:ext cx="9879106" cy="652649"/>
          </a:xfrm>
        </p:spPr>
        <p:txBody>
          <a:bodyPr>
            <a:noAutofit/>
          </a:bodyPr>
          <a:lstStyle/>
          <a:p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같은 페이지 안에서 하이퍼링크 이동</a:t>
            </a:r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</a:t>
            </a:r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앵커</a:t>
            </a:r>
            <a:r>
              <a:rPr lang="en-US" altLang="ko-KR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3929" y="828137"/>
            <a:ext cx="5827059" cy="5253318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    &lt;h2&gt;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페이지 안에서 이동하기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설명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설명으로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설명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&lt;a </a:t>
            </a:r>
            <a:r>
              <a:rPr lang="en-US" altLang="ko-KR" sz="18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”&gt;html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이란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&lt;pre&gt; 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요약 웹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… &lt;/pre&gt;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&lt;a </a:t>
            </a:r>
            <a:r>
              <a:rPr lang="en-US" altLang="ko-KR" sz="18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?&lt;/a&gt; 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&lt;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종속형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시트 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&lt;a </a:t>
            </a:r>
            <a:r>
              <a:rPr lang="en-US" altLang="ko-KR" sz="18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&lt;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자바스크립트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="#top"&gt;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맨 위로 이동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800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0" y="828137"/>
            <a:ext cx="5719379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5" name="TextBox 4"/>
          <p:cNvSpPr txBox="1"/>
          <p:nvPr/>
        </p:nvSpPr>
        <p:spPr>
          <a:xfrm>
            <a:off x="6297283" y="648866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CC"/>
                </a:solidFill>
              </a:rPr>
              <a:t> </a:t>
            </a:r>
            <a:r>
              <a:rPr lang="ko-KR" altLang="en-US" dirty="0">
                <a:solidFill>
                  <a:srgbClr val="0033CC"/>
                </a:solidFill>
              </a:rPr>
              <a:t>새로운 개념인 </a:t>
            </a:r>
            <a:r>
              <a:rPr lang="en-US" altLang="ko-KR" dirty="0">
                <a:solidFill>
                  <a:srgbClr val="0033CC"/>
                </a:solidFill>
              </a:rPr>
              <a:t>div</a:t>
            </a:r>
            <a:r>
              <a:rPr lang="ko-KR" altLang="en-US" dirty="0">
                <a:solidFill>
                  <a:srgbClr val="0033CC"/>
                </a:solidFill>
              </a:rPr>
              <a:t>와 </a:t>
            </a:r>
            <a:r>
              <a:rPr lang="en-US" altLang="ko-KR" dirty="0">
                <a:solidFill>
                  <a:srgbClr val="0033CC"/>
                </a:solidFill>
              </a:rPr>
              <a:t>id</a:t>
            </a:r>
            <a:r>
              <a:rPr lang="ko-KR" altLang="en-US" dirty="0">
                <a:solidFill>
                  <a:srgbClr val="0033CC"/>
                </a:solidFill>
              </a:rPr>
              <a:t>의 등장</a:t>
            </a:r>
            <a:r>
              <a:rPr lang="en-US" altLang="ko-KR" dirty="0">
                <a:solidFill>
                  <a:srgbClr val="0033CC"/>
                </a:solidFill>
              </a:rPr>
              <a:t>!!</a:t>
            </a:r>
            <a:endParaRPr lang="ko-KR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2024년 달력 지금부터 미리 준비하세요 : 네이버 블로그 -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 t="24165" r="15558" b="11889"/>
          <a:stretch/>
        </p:blipFill>
        <p:spPr>
          <a:xfrm>
            <a:off x="1451290" y="0"/>
            <a:ext cx="7265143" cy="655169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45438" y="2043994"/>
            <a:ext cx="1634631" cy="3866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조금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075087" y="2623457"/>
            <a:ext cx="2489690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 천천히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3013677" y="5303429"/>
            <a:ext cx="4197019" cy="4184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996025" y="3994005"/>
            <a:ext cx="785722" cy="635431"/>
            <a:chOff x="5935851" y="3781586"/>
            <a:chExt cx="785722" cy="63543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" name="웃는 얼굴 2"/>
            <p:cNvSpPr/>
            <p:nvPr/>
          </p:nvSpPr>
          <p:spPr>
            <a:xfrm>
              <a:off x="5935851" y="3781586"/>
              <a:ext cx="666427" cy="635431"/>
            </a:xfrm>
            <a:prstGeom prst="smileyFac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5851" y="4068241"/>
              <a:ext cx="78572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쉬는날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3026337" y="4196184"/>
            <a:ext cx="3269959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</a:t>
            </a:r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 </a:t>
            </a:r>
            <a:r>
              <a:rPr lang="ko-KR" altLang="en-US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홈피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432004" y="3727111"/>
            <a:ext cx="1648065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903478" y="4724563"/>
            <a:ext cx="1648065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홈피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발표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5067366" y="4717509"/>
            <a:ext cx="2143330" cy="4472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 </a:t>
            </a:r>
            <a:r>
              <a: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17476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8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 txBox="1">
            <a:spLocks/>
          </p:cNvSpPr>
          <p:nvPr/>
        </p:nvSpPr>
        <p:spPr>
          <a:xfrm>
            <a:off x="1201271" y="3509963"/>
            <a:ext cx="4181475" cy="1884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ea typeface="맑은 고딕"/>
              </a:rPr>
              <a:t>페이지 안에서 링크</a:t>
            </a: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2B87F81-EF2F-622C-1565-2B71E76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26" y="311862"/>
            <a:ext cx="5038725" cy="65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82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</a:t>
            </a:r>
            <a:r>
              <a:rPr lang="ko-KR" altLang="en-US" sz="3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호스팅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닷홈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가입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(3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개월갱신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)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과  페이지 올리기 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웹페이지의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모든 첫 페이지는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으로 되어있다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en-US" altLang="ko-KR" dirty="0">
                <a:latin typeface="Hi Melody" pitchFamily="2" charset="-127"/>
                <a:ea typeface="Hi Melody" pitchFamily="2" charset="-127"/>
              </a:rPr>
              <a:t>images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폴더 통째로 올리기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링크는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_blank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로 설정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 fontAlgn="base"/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캡쳐본과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주소는 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3"/>
              </a:rPr>
              <a:t>https://cafe.naver.com/bigbluesky</a:t>
            </a:r>
            <a:r>
              <a:rPr lang="ko-KR" altLang="en-US" dirty="0"/>
              <a:t> 오늘의 과제물 제출 카페</a:t>
            </a:r>
            <a:endParaRPr lang="en-US" altLang="ko-KR" dirty="0"/>
          </a:p>
          <a:p>
            <a:pPr fontAlgn="base"/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또는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깃깃깃깃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git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허브 가입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061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C6CD0E4-C95E-7EB6-B2FD-2927E71CF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5312" r="9196"/>
          <a:stretch/>
        </p:blipFill>
        <p:spPr>
          <a:xfrm>
            <a:off x="555170" y="506186"/>
            <a:ext cx="10515601" cy="619306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084E27C-8856-760F-1E95-658B1EC8FDF5}"/>
              </a:ext>
            </a:extLst>
          </p:cNvPr>
          <p:cNvSpPr/>
          <p:nvPr/>
        </p:nvSpPr>
        <p:spPr>
          <a:xfrm>
            <a:off x="3176954" y="3763108"/>
            <a:ext cx="1254369" cy="23446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85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실습 </a:t>
            </a:r>
            <a:r>
              <a:rPr lang="en-US" altLang="ko-KR" sz="1800" dirty="0"/>
              <a:t>2-1  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만들기</a:t>
            </a:r>
          </a:p>
        </p:txBody>
      </p:sp>
      <p:pic>
        <p:nvPicPr>
          <p:cNvPr id="1026" name="Picture 2" descr="wadiz X ICONIX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" r="42055"/>
          <a:stretch/>
        </p:blipFill>
        <p:spPr bwMode="auto">
          <a:xfrm>
            <a:off x="1029930" y="1155032"/>
            <a:ext cx="2391697" cy="26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13357" y="1430593"/>
            <a:ext cx="46009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안녕하세요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프론트엔드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백엔드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풀스택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웹 기술에 관심을 가지고 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i Melody" pitchFamily="2" charset="-127"/>
                <a:ea typeface="Hi Melody" pitchFamily="2" charset="-127"/>
              </a:rPr>
              <a:t>공부 중입니다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즐겁게 코딩 중입니다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제 </a:t>
            </a:r>
            <a:r>
              <a:rPr lang="en-US" altLang="ko-KR" dirty="0" err="1">
                <a:latin typeface="Hi Melody" pitchFamily="2" charset="-127"/>
                <a:ea typeface="Hi Melody" pitchFamily="2" charset="-127"/>
              </a:rPr>
              <a:t>mbti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는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……. 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좋아하는 것은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``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만들고 싶은 것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앞으로 하게 될 작업 물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       1. HTML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웹표준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웹접근성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웹반응형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       2. 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스타일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CSS,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웹디자인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       3. 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자바스크립트 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SNS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주소 링크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      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블로그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인스타그램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, 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1030" name="Picture 6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8" y="6093408"/>
            <a:ext cx="279259" cy="27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39148" r="79945" b="39283"/>
          <a:stretch/>
        </p:blipFill>
        <p:spPr bwMode="auto">
          <a:xfrm>
            <a:off x="4442907" y="6007197"/>
            <a:ext cx="443332" cy="46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1" t="11276" r="31309" b="72375"/>
          <a:stretch/>
        </p:blipFill>
        <p:spPr bwMode="auto">
          <a:xfrm>
            <a:off x="4858717" y="6063197"/>
            <a:ext cx="332460" cy="3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29930" y="1155031"/>
            <a:ext cx="7081774" cy="55254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87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>
          <a:xfrm>
            <a:off x="480135" y="731120"/>
            <a:ext cx="2980839" cy="2161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2" y="1662544"/>
            <a:ext cx="7667602" cy="42533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3016"/>
            <a:ext cx="4653076" cy="28195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4685" y="265176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33CC"/>
                </a:solidFill>
              </a:rPr>
              <a:t>예제</a:t>
            </a:r>
            <a:r>
              <a:rPr lang="en-US" altLang="ko-KR" dirty="0">
                <a:solidFill>
                  <a:srgbClr val="0033CC"/>
                </a:solidFill>
              </a:rPr>
              <a:t>1-4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804" y="562553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추가로 만들어보세요</a:t>
            </a:r>
            <a:r>
              <a:rPr lang="en-US" altLang="ko-KR" sz="1200" dirty="0">
                <a:solidFill>
                  <a:srgbClr val="0000FF"/>
                </a:solidFill>
              </a:rPr>
              <a:t>~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2182" y="469510"/>
            <a:ext cx="437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 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table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30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85" y="1740310"/>
            <a:ext cx="6394911" cy="30286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30735" r="3860" b="11439"/>
          <a:stretch/>
        </p:blipFill>
        <p:spPr>
          <a:xfrm>
            <a:off x="381837" y="2703007"/>
            <a:ext cx="3999244" cy="20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7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736978"/>
            <a:ext cx="4373657" cy="88369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</a:t>
            </a:r>
            <a:r>
              <a:rPr lang="en-US" altLang="ko-KR" sz="2000" dirty="0"/>
              <a:t>1-2-1  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439713"/>
              </p:ext>
            </p:extLst>
          </p:nvPr>
        </p:nvGraphicFramePr>
        <p:xfrm>
          <a:off x="1225337" y="3048237"/>
          <a:ext cx="61722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11~16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18~25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고급형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11~16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고급형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18~25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47,000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0039" y="2197288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/>
              <a:t>상품구성</a:t>
            </a:r>
            <a:endParaRPr lang="en-US" altLang="ko-KR" sz="2000" b="1" dirty="0"/>
          </a:p>
          <a:p>
            <a:r>
              <a:rPr lang="en-US" altLang="ko-KR" sz="2000" b="1" dirty="0"/>
              <a:t>	</a:t>
            </a:r>
            <a:r>
              <a:rPr lang="ko-KR" altLang="en-US" sz="1800" dirty="0" err="1"/>
              <a:t>실속형과</a:t>
            </a:r>
            <a:r>
              <a:rPr lang="ko-KR" altLang="en-US" sz="1800" dirty="0"/>
              <a:t> 고급형 상품 구성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41697" y="1937981"/>
            <a:ext cx="6741994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88656" y="2197288"/>
            <a:ext cx="3029997" cy="2672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&lt;h3&gt; </a:t>
            </a:r>
            <a:r>
              <a:rPr lang="ko-KR" altLang="en-US" dirty="0"/>
              <a:t>문서 제목입력</a:t>
            </a:r>
            <a:endParaRPr lang="en-US" altLang="ko-KR" dirty="0"/>
          </a:p>
          <a:p>
            <a:pPr>
              <a:spcAft>
                <a:spcPts val="1000"/>
              </a:spcAft>
            </a:pPr>
            <a:r>
              <a:rPr lang="en-US" altLang="ko-KR" spc="-150" dirty="0">
                <a:latin typeface="+mj-ea"/>
                <a:ea typeface="+mj-ea"/>
              </a:rPr>
              <a:t>&lt;caption&gt; </a:t>
            </a:r>
            <a:r>
              <a:rPr lang="ko-KR" altLang="en-US" spc="-150" dirty="0">
                <a:latin typeface="+mj-ea"/>
                <a:ea typeface="+mj-ea"/>
              </a:rPr>
              <a:t>테이블</a:t>
            </a:r>
            <a:r>
              <a:rPr lang="en-US" altLang="ko-KR" spc="-150" dirty="0">
                <a:latin typeface="+mj-ea"/>
                <a:ea typeface="+mj-ea"/>
              </a:rPr>
              <a:t>(</a:t>
            </a:r>
            <a:r>
              <a:rPr lang="ko-KR" altLang="en-US" spc="-150" dirty="0">
                <a:latin typeface="+mj-ea"/>
                <a:ea typeface="+mj-ea"/>
              </a:rPr>
              <a:t>표</a:t>
            </a:r>
            <a:r>
              <a:rPr lang="en-US" altLang="ko-KR" spc="-150" dirty="0">
                <a:latin typeface="+mj-ea"/>
                <a:ea typeface="+mj-ea"/>
              </a:rPr>
              <a:t>) </a:t>
            </a:r>
            <a:r>
              <a:rPr lang="ko-KR" altLang="en-US" spc="-150" dirty="0">
                <a:latin typeface="+mj-ea"/>
                <a:ea typeface="+mj-ea"/>
              </a:rPr>
              <a:t>제목입력</a:t>
            </a:r>
            <a:endParaRPr lang="en-US" altLang="ko-KR" spc="-150" dirty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>
                <a:latin typeface="+mj-ea"/>
                <a:ea typeface="+mj-ea"/>
              </a:rPr>
              <a:t>&lt;</a:t>
            </a:r>
            <a:r>
              <a:rPr lang="en-US" altLang="ko-KR" spc="-150" dirty="0" err="1">
                <a:latin typeface="+mj-ea"/>
                <a:ea typeface="+mj-ea"/>
              </a:rPr>
              <a:t>tr</a:t>
            </a:r>
            <a:r>
              <a:rPr lang="en-US" altLang="ko-KR" spc="-150" dirty="0">
                <a:latin typeface="+mj-ea"/>
                <a:ea typeface="+mj-ea"/>
              </a:rPr>
              <a:t>&gt;</a:t>
            </a:r>
            <a:r>
              <a:rPr lang="ko-KR" altLang="en-US" spc="-150" dirty="0">
                <a:latin typeface="+mj-ea"/>
                <a:ea typeface="+mj-ea"/>
              </a:rPr>
              <a:t>한 줄씩 감싸주기</a:t>
            </a:r>
            <a:r>
              <a:rPr lang="en-US" altLang="ko-KR" spc="-150" dirty="0">
                <a:latin typeface="+mj-ea"/>
                <a:ea typeface="+mj-ea"/>
              </a:rPr>
              <a:t>. &lt;/</a:t>
            </a:r>
            <a:r>
              <a:rPr lang="en-US" altLang="ko-KR" spc="-150" dirty="0" err="1">
                <a:latin typeface="+mj-ea"/>
                <a:ea typeface="+mj-ea"/>
              </a:rPr>
              <a:t>tr</a:t>
            </a:r>
            <a:r>
              <a:rPr lang="en-US" altLang="ko-KR" spc="-150" dirty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>
                <a:latin typeface="+mj-ea"/>
                <a:ea typeface="+mj-ea"/>
              </a:rPr>
              <a:t>   &lt;</a:t>
            </a:r>
            <a:r>
              <a:rPr lang="en-US" altLang="ko-KR" spc="-150" dirty="0" err="1">
                <a:latin typeface="+mj-ea"/>
                <a:ea typeface="+mj-ea"/>
              </a:rPr>
              <a:t>th</a:t>
            </a:r>
            <a:r>
              <a:rPr lang="en-US" altLang="ko-KR" spc="-150" dirty="0">
                <a:latin typeface="+mj-ea"/>
                <a:ea typeface="+mj-ea"/>
              </a:rPr>
              <a:t>&gt;</a:t>
            </a:r>
            <a:r>
              <a:rPr lang="ko-KR" altLang="en-US" spc="-150" dirty="0">
                <a:latin typeface="+mj-ea"/>
                <a:ea typeface="+mj-ea"/>
              </a:rPr>
              <a:t>태그 </a:t>
            </a:r>
            <a:r>
              <a:rPr lang="en-US" altLang="ko-KR" spc="-150" dirty="0" err="1">
                <a:latin typeface="+mj-ea"/>
                <a:ea typeface="+mj-ea"/>
              </a:rPr>
              <a:t>thead</a:t>
            </a:r>
            <a:r>
              <a:rPr lang="en-US" altLang="ko-KR" spc="-150" dirty="0">
                <a:latin typeface="+mj-ea"/>
                <a:ea typeface="+mj-ea"/>
              </a:rPr>
              <a:t> </a:t>
            </a:r>
            <a:r>
              <a:rPr lang="ko-KR" altLang="en-US" spc="-150" dirty="0">
                <a:latin typeface="+mj-ea"/>
                <a:ea typeface="+mj-ea"/>
              </a:rPr>
              <a:t>맨 윗줄입력</a:t>
            </a:r>
            <a:endParaRPr lang="en-US" altLang="ko-KR" spc="-150" dirty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>
                <a:latin typeface="+mj-ea"/>
                <a:ea typeface="+mj-ea"/>
              </a:rPr>
              <a:t>&lt;</a:t>
            </a:r>
            <a:r>
              <a:rPr lang="en-US" altLang="ko-KR" spc="-150" dirty="0" err="1">
                <a:latin typeface="+mj-ea"/>
                <a:ea typeface="+mj-ea"/>
              </a:rPr>
              <a:t>tr</a:t>
            </a:r>
            <a:r>
              <a:rPr lang="en-US" altLang="ko-KR" spc="-150" dirty="0">
                <a:latin typeface="+mj-ea"/>
                <a:ea typeface="+mj-ea"/>
              </a:rPr>
              <a:t>&gt;</a:t>
            </a:r>
            <a:r>
              <a:rPr lang="ko-KR" altLang="en-US" spc="-150" dirty="0">
                <a:latin typeface="+mj-ea"/>
                <a:ea typeface="+mj-ea"/>
              </a:rPr>
              <a:t>한 줄씩 감싸주기</a:t>
            </a:r>
            <a:r>
              <a:rPr lang="en-US" altLang="ko-KR" spc="-150" dirty="0">
                <a:latin typeface="+mj-ea"/>
                <a:ea typeface="+mj-ea"/>
              </a:rPr>
              <a:t>. &lt;/</a:t>
            </a:r>
            <a:r>
              <a:rPr lang="en-US" altLang="ko-KR" spc="-150" dirty="0" err="1">
                <a:latin typeface="+mj-ea"/>
                <a:ea typeface="+mj-ea"/>
              </a:rPr>
              <a:t>tr</a:t>
            </a:r>
            <a:r>
              <a:rPr lang="en-US" altLang="ko-KR" spc="-150" dirty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>
                <a:latin typeface="+mj-ea"/>
                <a:ea typeface="+mj-ea"/>
              </a:rPr>
              <a:t>   &lt;td&gt; </a:t>
            </a:r>
            <a:r>
              <a:rPr lang="ko-KR" altLang="en-US" spc="-150" dirty="0">
                <a:latin typeface="+mj-ea"/>
                <a:ea typeface="+mj-ea"/>
              </a:rPr>
              <a:t>칸의 내용입력 태그</a:t>
            </a:r>
            <a:endParaRPr lang="en-US" altLang="ko-KR" spc="-15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65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4665" y="507223"/>
            <a:ext cx="413286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병합</a:t>
            </a:r>
            <a:endParaRPr lang="en-US" altLang="ko-KR" sz="2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2800" b="1" dirty="0" err="1">
                <a:solidFill>
                  <a:srgbClr val="0033CC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colspan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과 </a:t>
            </a:r>
            <a:r>
              <a:rPr lang="en-US" altLang="ko-KR" sz="2800" b="1" dirty="0" err="1">
                <a:solidFill>
                  <a:srgbClr val="F76C03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rowspan</a:t>
            </a:r>
            <a:endParaRPr lang="en-US" altLang="ko-KR" sz="2800" b="1" dirty="0">
              <a:solidFill>
                <a:srgbClr val="F76C03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92" y="2151305"/>
            <a:ext cx="8111208" cy="37978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5468"/>
          <a:stretch/>
        </p:blipFill>
        <p:spPr>
          <a:xfrm>
            <a:off x="884255" y="2672323"/>
            <a:ext cx="2984360" cy="2235200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2" idx="1"/>
          </p:cNvCxnSpPr>
          <p:nvPr/>
        </p:nvCxnSpPr>
        <p:spPr>
          <a:xfrm rot="10800000" flipH="1" flipV="1">
            <a:off x="1024664" y="1122775"/>
            <a:ext cx="340111" cy="2248221"/>
          </a:xfrm>
          <a:prstGeom prst="curvedConnector4">
            <a:avLst>
              <a:gd name="adj1" fmla="val -211672"/>
              <a:gd name="adj2" fmla="val 96471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5400000">
            <a:off x="2041175" y="2244222"/>
            <a:ext cx="2702257" cy="1434684"/>
          </a:xfrm>
          <a:prstGeom prst="curvedConnector3">
            <a:avLst>
              <a:gd name="adj1" fmla="val 97475"/>
            </a:avLst>
          </a:prstGeom>
          <a:ln w="76200">
            <a:solidFill>
              <a:srgbClr val="F76C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4" y="2095949"/>
            <a:ext cx="3552825" cy="152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86" y="363454"/>
            <a:ext cx="7096125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162365" y="5042647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간단히 내부스타일을 </a:t>
            </a:r>
            <a:endParaRPr lang="en-US" altLang="ko-KR" dirty="0"/>
          </a:p>
          <a:p>
            <a:r>
              <a:rPr lang="ko-KR" altLang="en-US" dirty="0"/>
              <a:t>사용해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736978"/>
            <a:ext cx="4373657" cy="88369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</a:t>
            </a:r>
            <a:r>
              <a:rPr lang="en-US" altLang="ko-KR" sz="2000" dirty="0"/>
              <a:t>1-2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746575"/>
              </p:ext>
            </p:extLst>
          </p:nvPr>
        </p:nvGraphicFramePr>
        <p:xfrm>
          <a:off x="1225337" y="3048237"/>
          <a:ext cx="61722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err="1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11~16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18~25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고급형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11~16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18~25</a:t>
                      </a:r>
                      <a:r>
                        <a:rPr lang="ko-KR" altLang="en-US" dirty="0"/>
                        <a:t>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47,000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0039" y="2197288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/>
              <a:t>상품구성</a:t>
            </a:r>
            <a:endParaRPr lang="en-US" altLang="ko-KR" sz="2000" b="1" dirty="0"/>
          </a:p>
          <a:p>
            <a:r>
              <a:rPr lang="en-US" altLang="ko-KR" sz="2000" b="1" dirty="0"/>
              <a:t>	</a:t>
            </a:r>
            <a:r>
              <a:rPr lang="ko-KR" altLang="en-US" sz="1800" dirty="0" err="1"/>
              <a:t>실속형</a:t>
            </a:r>
            <a:r>
              <a:rPr lang="ko-KR" altLang="en-US" sz="1800" dirty="0"/>
              <a:t> </a:t>
            </a:r>
            <a:r>
              <a:rPr lang="en-US" altLang="ko-KR" sz="1800" dirty="0"/>
              <a:t>&amp;</a:t>
            </a:r>
            <a:r>
              <a:rPr lang="ko-KR" altLang="en-US" sz="1800" dirty="0"/>
              <a:t> 고급형 상품 구성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41697" y="1937981"/>
            <a:ext cx="6741994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279" y="3434172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43279" y="4142095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985273" y="3296813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485195" y="369219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부분 합치기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30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크라우드픽 - 저작권 걱정 없는 상업용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1039" y="426720"/>
            <a:ext cx="836993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0" y="254615"/>
            <a:ext cx="3804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거꾸로 학습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1584960" y="1350050"/>
            <a:ext cx="1432560" cy="434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공부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9418320" y="1350050"/>
            <a:ext cx="2240280" cy="434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결과확인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필요한 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부분만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공부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408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73318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공부하는 것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</a:p>
        </p:txBody>
      </p:sp>
    </p:spTree>
    <p:extLst>
      <p:ext uri="{BB962C8B-B14F-4D97-AF65-F5344CB8AC3E}">
        <p14:creationId xmlns:p14="http://schemas.microsoft.com/office/powerpoint/2010/main" val="1914829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73318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공부하는 것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045" y="1755058"/>
            <a:ext cx="4578818" cy="10341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table{</a:t>
            </a:r>
          </a:p>
          <a:p>
            <a:r>
              <a:rPr lang="en-US" altLang="ko-KR" dirty="0"/>
              <a:t>        width: 500px;</a:t>
            </a:r>
          </a:p>
          <a:p>
            <a:r>
              <a:rPr lang="en-US" altLang="ko-KR" dirty="0"/>
              <a:t>        border: 1px solid #222;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border-collapse:collapse</a:t>
            </a:r>
            <a:r>
              <a:rPr lang="en-US" altLang="ko-KR" dirty="0"/>
              <a:t>; </a:t>
            </a:r>
            <a:r>
              <a:rPr lang="en-US" altLang="ko-KR" dirty="0">
                <a:solidFill>
                  <a:srgbClr val="0070C0"/>
                </a:solidFill>
              </a:rPr>
              <a:t>/*</a:t>
            </a:r>
            <a:r>
              <a:rPr lang="ko-KR" altLang="en-US" dirty="0" err="1">
                <a:solidFill>
                  <a:srgbClr val="0070C0"/>
                </a:solidFill>
              </a:rPr>
              <a:t>한줄로표시</a:t>
            </a:r>
            <a:r>
              <a:rPr lang="ko-KR" altLang="en-US" dirty="0">
                <a:solidFill>
                  <a:srgbClr val="0070C0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endParaRPr lang="ko-KR" altLang="en-US" dirty="0">
              <a:solidFill>
                <a:srgbClr val="0070C0"/>
              </a:solidFill>
            </a:endParaRPr>
          </a:p>
          <a:p>
            <a:r>
              <a:rPr lang="ko-KR" altLang="en-US" dirty="0"/>
              <a:t>   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    </a:t>
            </a:r>
            <a:r>
              <a:rPr lang="en-US" altLang="ko-KR" dirty="0" err="1"/>
              <a:t>th</a:t>
            </a:r>
            <a:r>
              <a:rPr lang="en-US" altLang="ko-KR" dirty="0"/>
              <a:t>, td{     </a:t>
            </a:r>
            <a:r>
              <a:rPr lang="en-US" altLang="ko-KR" dirty="0">
                <a:solidFill>
                  <a:srgbClr val="0070C0"/>
                </a:solidFill>
              </a:rPr>
              <a:t>/*</a:t>
            </a:r>
            <a:r>
              <a:rPr lang="ko-KR" altLang="en-US" dirty="0">
                <a:solidFill>
                  <a:srgbClr val="0070C0"/>
                </a:solidFill>
              </a:rPr>
              <a:t>각각 이용해보세요</a:t>
            </a:r>
            <a:r>
              <a:rPr lang="en-US" altLang="ko-KR" dirty="0">
                <a:solidFill>
                  <a:srgbClr val="0070C0"/>
                </a:solidFill>
              </a:rPr>
              <a:t>*/</a:t>
            </a:r>
          </a:p>
          <a:p>
            <a:r>
              <a:rPr lang="en-US" altLang="ko-KR" dirty="0"/>
              <a:t>        width: 30px;     /*</a:t>
            </a:r>
            <a:r>
              <a:rPr lang="ko-KR" altLang="en-US" dirty="0"/>
              <a:t>가로</a:t>
            </a:r>
            <a:r>
              <a:rPr lang="en-US" altLang="ko-KR" dirty="0"/>
              <a:t>*/</a:t>
            </a:r>
          </a:p>
          <a:p>
            <a:r>
              <a:rPr lang="en-US" altLang="ko-KR" dirty="0"/>
              <a:t>        border: 1px solid gray;    /*</a:t>
            </a:r>
            <a:r>
              <a:rPr lang="ko-KR" altLang="en-US" dirty="0"/>
              <a:t>실선</a:t>
            </a:r>
            <a:r>
              <a:rPr lang="en-US" altLang="ko-KR" dirty="0"/>
              <a:t>*/</a:t>
            </a:r>
          </a:p>
          <a:p>
            <a:r>
              <a:rPr lang="en-US" altLang="ko-KR" dirty="0"/>
              <a:t>        padding: 5px;  </a:t>
            </a:r>
            <a:r>
              <a:rPr lang="en-US" altLang="ko-KR" dirty="0">
                <a:solidFill>
                  <a:srgbClr val="0070C0"/>
                </a:solidFill>
              </a:rPr>
              <a:t>/*</a:t>
            </a:r>
            <a:r>
              <a:rPr lang="ko-KR" altLang="en-US" dirty="0">
                <a:solidFill>
                  <a:srgbClr val="0070C0"/>
                </a:solidFill>
              </a:rPr>
              <a:t>셀 안쪽 여백</a:t>
            </a:r>
            <a:r>
              <a:rPr lang="en-US" altLang="ko-KR" dirty="0">
                <a:solidFill>
                  <a:srgbClr val="0070C0"/>
                </a:solidFill>
              </a:rPr>
              <a:t>*/</a:t>
            </a:r>
          </a:p>
          <a:p>
            <a:r>
              <a:rPr lang="en-US" altLang="ko-KR" dirty="0"/>
              <a:t>    }</a:t>
            </a:r>
          </a:p>
          <a:p>
            <a:r>
              <a:rPr lang="en-US" altLang="ko-KR" dirty="0"/>
              <a:t>&lt;/style&gt;</a:t>
            </a:r>
          </a:p>
          <a:p>
            <a:br>
              <a:rPr lang="en-US" altLang="ko-KR" dirty="0"/>
            </a:br>
            <a:r>
              <a:rPr lang="en-US" altLang="ko-KR" dirty="0"/>
              <a:t>&lt;body&gt;</a:t>
            </a:r>
          </a:p>
          <a:p>
            <a:r>
              <a:rPr lang="en-US" altLang="ko-KR" dirty="0"/>
              <a:t>    &lt;caption&gt; </a:t>
            </a:r>
            <a:r>
              <a:rPr lang="ko-KR" altLang="en-US" dirty="0"/>
              <a:t>셀 합치기 연습</a:t>
            </a:r>
            <a:r>
              <a:rPr lang="en-US" altLang="ko-KR" dirty="0"/>
              <a:t>&lt;/caption&gt;</a:t>
            </a:r>
          </a:p>
          <a:p>
            <a:r>
              <a:rPr lang="en-US" altLang="ko-KR" dirty="0"/>
              <a:t>    &lt;table&gt;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이름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연락처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&lt;td&gt;</a:t>
            </a:r>
            <a:r>
              <a:rPr lang="ko-KR" altLang="en-US" dirty="0"/>
              <a:t>주소</a:t>
            </a:r>
            <a:r>
              <a:rPr lang="en-US" altLang="ko-KR" dirty="0"/>
              <a:t>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&lt;td&gt;</a:t>
            </a:r>
            <a:r>
              <a:rPr lang="ko-KR" altLang="en-US" dirty="0"/>
              <a:t>공부하는 것</a:t>
            </a:r>
            <a:r>
              <a:rPr lang="en-US" altLang="ko-KR" dirty="0"/>
              <a:t>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&lt;/table&gt;</a:t>
            </a:r>
          </a:p>
          <a:p>
            <a:r>
              <a:rPr lang="en-US" altLang="ko-KR" dirty="0"/>
              <a:t>&lt;/body&gt;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514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7" y="0"/>
            <a:ext cx="431514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47044" y="1454729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 폼 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form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95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1039090"/>
            <a:ext cx="5394757" cy="1018309"/>
          </a:xfrm>
        </p:spPr>
        <p:txBody>
          <a:bodyPr/>
          <a:lstStyle/>
          <a:p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프론트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엔드와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백엔드</a:t>
            </a:r>
            <a:b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7" y="1874971"/>
            <a:ext cx="3218296" cy="321829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973283"/>
            <a:ext cx="2985655" cy="2985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1464" y="449466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206" y="5372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9" name="아래로 구부러진 화살표 8"/>
          <p:cNvSpPr/>
          <p:nvPr/>
        </p:nvSpPr>
        <p:spPr>
          <a:xfrm>
            <a:off x="3733800" y="2028077"/>
            <a:ext cx="2500745" cy="892030"/>
          </a:xfrm>
          <a:prstGeom prst="curvedDownArrow">
            <a:avLst>
              <a:gd name="adj1" fmla="val 53751"/>
              <a:gd name="adj2" fmla="val 113231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 rot="10538961">
            <a:off x="3827563" y="4100029"/>
            <a:ext cx="2305690" cy="789264"/>
          </a:xfrm>
          <a:prstGeom prst="curvedDownArrow">
            <a:avLst>
              <a:gd name="adj1" fmla="val 53751"/>
              <a:gd name="adj2" fmla="val 78488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데이터베이스 시스템 개요 - 기본 용어(데이터, 정보, DB, DBMS, DBS, 스키마, 상태)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56" y="2240197"/>
            <a:ext cx="1518615" cy="234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220200" y="525089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230C3D3F-804C-4A71-8E21-2B62A4081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248" y="343429"/>
            <a:ext cx="10512552" cy="132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latin typeface="+mj-lt"/>
                <a:ea typeface="+mj-ea"/>
                <a:cs typeface="+mj-cs"/>
              </a:rPr>
              <a:t>&lt;form action=“</a:t>
            </a:r>
            <a:r>
              <a:rPr lang="en-US" altLang="ko-KR" sz="2800" dirty="0" err="1">
                <a:latin typeface="+mj-lt"/>
                <a:ea typeface="+mj-ea"/>
                <a:cs typeface="+mj-cs"/>
              </a:rPr>
              <a:t>register.php</a:t>
            </a:r>
            <a:r>
              <a:rPr lang="en-US" altLang="ko-KR" sz="2800" dirty="0">
                <a:latin typeface="+mj-lt"/>
                <a:ea typeface="+mj-ea"/>
                <a:cs typeface="+mj-cs"/>
              </a:rPr>
              <a:t>" method=“</a:t>
            </a:r>
            <a:r>
              <a:rPr lang="en-US" altLang="ko-KR" sz="2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post</a:t>
            </a:r>
            <a:r>
              <a:rPr lang="en-US" altLang="ko-KR" sz="2800" dirty="0">
                <a:latin typeface="+mj-lt"/>
                <a:ea typeface="+mj-ea"/>
                <a:cs typeface="+mj-cs"/>
              </a:rPr>
              <a:t>"&gt;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latin typeface="+mj-lt"/>
                <a:ea typeface="+mj-ea"/>
                <a:cs typeface="+mj-cs"/>
              </a:rPr>
              <a:t>태그 안의 내용을 처리해 줄 </a:t>
            </a:r>
            <a:r>
              <a:rPr lang="en-US" altLang="ko-KR" sz="2800" dirty="0">
                <a:latin typeface="+mj-lt"/>
                <a:ea typeface="+mj-ea"/>
                <a:cs typeface="+mj-cs"/>
              </a:rPr>
              <a:t>ASP, PHP, JSP </a:t>
            </a:r>
            <a:r>
              <a:rPr lang="ko-KR" altLang="en-US" sz="2800" dirty="0">
                <a:latin typeface="+mj-lt"/>
                <a:ea typeface="+mj-ea"/>
                <a:cs typeface="+mj-cs"/>
              </a:rPr>
              <a:t>같은 서버 프로그램 지정</a:t>
            </a:r>
            <a:endParaRPr lang="en-US" altLang="ko-KR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 descr="우편 PNG 일러스트 | 이미지 및 PSD 파일 | Pngtree에 무료 다운로드">
            <a:extLst>
              <a:ext uri="{FF2B5EF4-FFF2-40B4-BE49-F238E27FC236}">
                <a16:creationId xmlns:a16="http://schemas.microsoft.com/office/drawing/2014/main" id="{5E09567E-5C04-6BEB-D0FF-8CD4ACFBC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7" r="13049"/>
          <a:stretch/>
        </p:blipFill>
        <p:spPr bwMode="auto">
          <a:xfrm>
            <a:off x="841248" y="1843286"/>
            <a:ext cx="3374810" cy="42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045350636"/>
              </p:ext>
            </p:extLst>
          </p:nvPr>
        </p:nvGraphicFramePr>
        <p:xfrm>
          <a:off x="4636008" y="1843283"/>
          <a:ext cx="6717792" cy="4285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6970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13452" y="1286009"/>
            <a:ext cx="7649133" cy="4639941"/>
            <a:chOff x="1713452" y="1286009"/>
            <a:chExt cx="7649133" cy="4639941"/>
          </a:xfrm>
        </p:grpSpPr>
        <p:sp>
          <p:nvSpPr>
            <p:cNvPr id="8" name="자유형 7"/>
            <p:cNvSpPr/>
            <p:nvPr/>
          </p:nvSpPr>
          <p:spPr>
            <a:xfrm rot="21600000">
              <a:off x="2722789" y="1286009"/>
              <a:ext cx="6639796" cy="2018677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1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&lt;</a:t>
              </a:r>
              <a:r>
                <a:rPr lang="en-US" sz="2000" kern="1200" dirty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/>
                <a:t>&gt; </a:t>
              </a:r>
              <a:r>
                <a:rPr lang="ko-KR" sz="2000" kern="1200" dirty="0"/>
                <a:t>아이디 </a:t>
              </a:r>
              <a:r>
                <a:rPr lang="en-US" sz="2000" kern="1200" dirty="0"/>
                <a:t>&lt;</a:t>
              </a:r>
              <a:r>
                <a:rPr lang="en-US" sz="2000" kern="1200" dirty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kern="1200" dirty="0"/>
                <a:t> type="text"&gt; &lt;/</a:t>
              </a:r>
              <a:r>
                <a:rPr lang="en-US" sz="2000" kern="1200" dirty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/>
                <a:t>&gt;</a:t>
              </a:r>
              <a:endParaRPr lang="ko-KR" sz="2000" kern="12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713452" y="1286010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 rot="21600000">
              <a:off x="2722789" y="3907274"/>
              <a:ext cx="6639796" cy="2018676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&lt;</a:t>
              </a:r>
              <a:r>
                <a:rPr lang="en-US" sz="2000" kern="1200" dirty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/>
                <a:t> for="</a:t>
              </a:r>
              <a:r>
                <a:rPr lang="en-US" sz="2000" kern="1200" dirty="0">
                  <a:solidFill>
                    <a:srgbClr val="7030A0"/>
                  </a:solidFill>
                </a:rPr>
                <a:t>user-id</a:t>
              </a:r>
              <a:r>
                <a:rPr lang="en-US" sz="2000" kern="1200" dirty="0"/>
                <a:t>"&gt;</a:t>
              </a:r>
              <a:r>
                <a:rPr lang="ko-KR" sz="2000" kern="1200" dirty="0"/>
                <a:t>아이디</a:t>
              </a:r>
              <a:r>
                <a:rPr lang="en-US" sz="2000" kern="1200" dirty="0"/>
                <a:t>&lt;/</a:t>
              </a:r>
              <a:r>
                <a:rPr lang="en-US" sz="2000" kern="1200" dirty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/>
                <a:t>&gt;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/>
                <a:t>&lt;</a:t>
              </a:r>
              <a:r>
                <a:rPr lang="en-US" sz="2000" b="0" kern="1200" dirty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b="0" kern="1200" dirty="0"/>
                <a:t> type="text" id="</a:t>
              </a:r>
              <a:r>
                <a:rPr lang="en-US" sz="2000" b="0" kern="1200" dirty="0">
                  <a:solidFill>
                    <a:srgbClr val="7030A0"/>
                  </a:solidFill>
                </a:rPr>
                <a:t>user-id</a:t>
              </a:r>
              <a:r>
                <a:rPr lang="en-US" sz="2000" b="0" kern="1200" dirty="0"/>
                <a:t>"&gt;</a:t>
              </a:r>
              <a:endParaRPr lang="ko-KR" sz="2000" kern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713452" y="3907275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33525" y="18798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i Melody" pitchFamily="2" charset="-127"/>
                <a:ea typeface="Hi Melody" pitchFamily="2" charset="-127"/>
              </a:rPr>
              <a:t>태그안에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폼 넣기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1223" y="4501113"/>
            <a:ext cx="191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태그와 폼 요소 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따로 쓰고 연결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40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7840" y="1676400"/>
            <a:ext cx="5795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드롭다운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76C03"/>
                </a:solidFill>
              </a:rPr>
              <a:t>select</a:t>
            </a:r>
          </a:p>
          <a:p>
            <a:r>
              <a:rPr lang="en-US" altLang="ko-KR" dirty="0">
                <a:solidFill>
                  <a:srgbClr val="F76C03"/>
                </a:solidFill>
              </a:rPr>
              <a:t>	     option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&lt;</a:t>
            </a:r>
            <a:r>
              <a:rPr lang="en-US" altLang="ko-KR" sz="2400" dirty="0">
                <a:solidFill>
                  <a:srgbClr val="0000FF"/>
                </a:solidFill>
              </a:rPr>
              <a:t>label for=“path”</a:t>
            </a:r>
            <a:r>
              <a:rPr lang="en-US" altLang="ko-KR" sz="2400" dirty="0"/>
              <a:t>&gt;</a:t>
            </a:r>
            <a:r>
              <a:rPr lang="ko-KR" altLang="en-US" sz="2400" dirty="0"/>
              <a:t>가입 경로</a:t>
            </a:r>
            <a:r>
              <a:rPr lang="en-US" altLang="ko-KR" sz="2400" dirty="0"/>
              <a:t>&lt;/label&gt;</a:t>
            </a:r>
          </a:p>
          <a:p>
            <a:r>
              <a:rPr lang="en-US" altLang="ko-KR" sz="2400" dirty="0"/>
              <a:t>&lt;select </a:t>
            </a:r>
            <a:r>
              <a:rPr lang="en-US" altLang="ko-KR" sz="2400" dirty="0">
                <a:solidFill>
                  <a:srgbClr val="0000FF"/>
                </a:solidFill>
              </a:rPr>
              <a:t>id=“path</a:t>
            </a:r>
            <a:r>
              <a:rPr lang="en-US" altLang="ko-KR" sz="2400" dirty="0"/>
              <a:t>”&gt;</a:t>
            </a:r>
          </a:p>
          <a:p>
            <a:r>
              <a:rPr lang="en-US" altLang="ko-KR" sz="2400" dirty="0"/>
              <a:t>         &lt;option value=“blog”&gt;</a:t>
            </a:r>
            <a:r>
              <a:rPr lang="ko-KR" altLang="en-US" sz="2400" dirty="0" err="1"/>
              <a:t>블로그</a:t>
            </a:r>
            <a:r>
              <a:rPr lang="en-US" altLang="ko-KR" sz="2400" dirty="0"/>
              <a:t>&lt;/option&gt;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48581" y="5161935"/>
            <a:ext cx="575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&lt;form action=“” autocomplete=“off”&gt;  </a:t>
            </a:r>
            <a:r>
              <a:rPr lang="ko-KR" altLang="en-US" dirty="0">
                <a:solidFill>
                  <a:srgbClr val="FF0000"/>
                </a:solidFill>
              </a:rPr>
              <a:t>자동완성기능 꺼짐</a:t>
            </a:r>
          </a:p>
        </p:txBody>
      </p:sp>
    </p:spTree>
    <p:extLst>
      <p:ext uri="{BB962C8B-B14F-4D97-AF65-F5344CB8AC3E}">
        <p14:creationId xmlns:p14="http://schemas.microsoft.com/office/powerpoint/2010/main" val="189705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9478" y="766917"/>
            <a:ext cx="7282645" cy="5294669"/>
            <a:chOff x="2759478" y="766917"/>
            <a:chExt cx="7282645" cy="5294669"/>
          </a:xfrm>
          <a:scene3d>
            <a:camera prst="isometricOffAxis2Left" zoom="95000"/>
            <a:lightRig rig="flat" dir="t"/>
          </a:scene3d>
        </p:grpSpPr>
        <p:sp>
          <p:nvSpPr>
            <p:cNvPr id="5" name="자유형 4"/>
            <p:cNvSpPr/>
            <p:nvPr/>
          </p:nvSpPr>
          <p:spPr>
            <a:xfrm>
              <a:off x="2759478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8" rIns="320040" bIns="1378973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dirty="0"/>
                <a:t>전송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3067890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5210826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/>
                <a:t>초기화</a:t>
              </a:r>
            </a:p>
          </p:txBody>
        </p:sp>
        <p:sp>
          <p:nvSpPr>
            <p:cNvPr id="8" name="타원 7"/>
            <p:cNvSpPr/>
            <p:nvPr/>
          </p:nvSpPr>
          <p:spPr>
            <a:xfrm>
              <a:off x="5519238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7662174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/>
                <a:t>버튼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7970586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왼쪽/오른쪽 화살표 10"/>
            <p:cNvSpPr/>
            <p:nvPr/>
          </p:nvSpPr>
          <p:spPr>
            <a:xfrm>
              <a:off x="3049377" y="5002653"/>
              <a:ext cx="6702847" cy="794200"/>
            </a:xfrm>
            <a:prstGeom prst="leftRightArrow">
              <a:avLst/>
            </a:prstGeom>
            <a:sp3d z="57150" extrusionH="63500" contourW="12700" prstMaterial="matte">
              <a:contourClr>
                <a:schemeClr val="lt1">
                  <a:tint val="5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73759" y="1578077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submit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9439" y="1808909"/>
            <a:ext cx="1025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reset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7148" y="2097978"/>
            <a:ext cx="131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button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073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이디와 비밀번호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10537" r="76464" b="59298"/>
          <a:stretch/>
        </p:blipFill>
        <p:spPr>
          <a:xfrm>
            <a:off x="884903" y="855407"/>
            <a:ext cx="4866968" cy="4674854"/>
          </a:xfrm>
          <a:prstGeom prst="rect">
            <a:avLst/>
          </a:prstGeom>
        </p:spPr>
      </p:pic>
      <p:pic>
        <p:nvPicPr>
          <p:cNvPr id="4" name="그림 3" descr="입력폼1-2.html - Untitled (Workspace) - Visual Studio Co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42366" r="3029" b="27097"/>
          <a:stretch/>
        </p:blipFill>
        <p:spPr>
          <a:xfrm>
            <a:off x="4424515" y="2536723"/>
            <a:ext cx="7221263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8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00652"/>
            <a:ext cx="10515600" cy="756309"/>
          </a:xfrm>
        </p:spPr>
        <p:txBody>
          <a:bodyPr/>
          <a:lstStyle/>
          <a:p>
            <a:pPr algn="ctr"/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div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블록과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span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인라인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18524"/>
              </p:ext>
            </p:extLst>
          </p:nvPr>
        </p:nvGraphicFramePr>
        <p:xfrm>
          <a:off x="1593272" y="1739900"/>
          <a:ext cx="9462655" cy="46655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3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block</a:t>
                      </a:r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요소 </a:t>
                      </a:r>
                      <a:r>
                        <a:rPr lang="en-US" altLang="ko-KR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&lt;div&gt;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Inline </a:t>
                      </a:r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요소 </a:t>
                      </a:r>
                      <a:r>
                        <a:rPr lang="en-US" altLang="ko-KR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&lt;span&gt; 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9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줄을 전부 차지해서 내용 표시</a:t>
                      </a:r>
                      <a:endParaRPr lang="en-US" altLang="ko-KR" spc="-1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자동 줄 바꿈</a:t>
                      </a:r>
                      <a:endParaRPr lang="en-US" altLang="ko-KR" spc="-1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행에 작성됨</a:t>
                      </a:r>
                      <a:endParaRPr lang="en-US" altLang="ko-KR" spc="-1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내용 만큼</a:t>
                      </a:r>
                      <a:r>
                        <a:rPr lang="ko-KR" altLang="en-US" b="1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</a:t>
                      </a:r>
                      <a:r>
                        <a:rPr lang="ko-KR" altLang="en-US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공간을 차지</a:t>
                      </a:r>
                      <a:endParaRPr lang="en-US" altLang="ko-KR" spc="-1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줄 바꿈 수행되지 않아 앞 뒤 내용이 이어져서 한 줄로 표시됨</a:t>
                      </a:r>
                      <a:endParaRPr lang="en-US" altLang="ko-KR" spc="-1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3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&lt;div&gt; &lt;p&gt; &lt;h1&gt; &lt;</a:t>
                      </a:r>
                      <a:r>
                        <a:rPr lang="en-US" altLang="ko-KR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</a:t>
                      </a:r>
                      <a:r>
                        <a:rPr lang="en-US" altLang="ko-KR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&lt;form&gt;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&lt;span&gt;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&lt;</a:t>
                      </a:r>
                      <a:r>
                        <a:rPr lang="en-US" altLang="ko-KR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&lt;strong&gt; &lt;a&gt;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태그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address, article, aside,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blockquote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canvas,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dd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div, dl,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fieldset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figcaption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figure, footer, form, h1~h6, header,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hr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li, main,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noscrit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p, pre, section, table,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tfoot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video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abbr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bdo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button, cite, code,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dfn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input,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kdb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label, map, object, output, q, ruby,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samp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script, select, small, span, strong, sub, sup,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textarea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time, </a:t>
                      </a:r>
                      <a:r>
                        <a:rPr lang="en-US" altLang="ko-KR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 descr="인라인 스케이트 선 아이콘, 롤러 채워진 된 개요 벡터 기호, 선형 다채로운 그림 흰색으로 격리. 로고 일러스트 로열티 무료 사진,  그림, 이미지 그리고 스톡포토그래피. Image 75474453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7" t="22285" r="23066" b="22548"/>
          <a:stretch/>
        </p:blipFill>
        <p:spPr bwMode="auto">
          <a:xfrm>
            <a:off x="6809591" y="2882025"/>
            <a:ext cx="3867334" cy="34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by block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22570" r="11045" b="20228"/>
          <a:stretch/>
        </p:blipFill>
        <p:spPr bwMode="auto">
          <a:xfrm>
            <a:off x="1913965" y="2882025"/>
            <a:ext cx="4022878" cy="34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254615"/>
            <a:ext cx="3804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거꾸로 학습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1584960" y="1350050"/>
            <a:ext cx="1432560" cy="434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공부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9418320" y="1350050"/>
            <a:ext cx="2240280" cy="434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결과확인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필요한 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부분만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공부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148" name="Picture 4" descr="퍼즐 맞추기. | 프리미엄 사진">
            <a:extLst>
              <a:ext uri="{FF2B5EF4-FFF2-40B4-BE49-F238E27FC236}">
                <a16:creationId xmlns:a16="http://schemas.microsoft.com/office/drawing/2014/main" id="{2ABA0453-3BB6-8070-618F-484723A6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59" y="1350050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705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&lt;audio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="test.mp3" controls width="700" loop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autoplay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&lt;video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=“medias/salad.mp4” controls width=“700”&gt;&lt;/video&gt;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077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2039" y="2138516"/>
            <a:ext cx="8335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표준이므로</a:t>
            </a:r>
            <a:endParaRPr lang="en-US" altLang="ko-KR" dirty="0"/>
          </a:p>
          <a:p>
            <a:r>
              <a:rPr lang="ko-KR" altLang="en-US" dirty="0"/>
              <a:t>플러그인 프로그램 없이 웹 브라우저 자체에서 멀티미디어를 재생할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비디오 </a:t>
            </a:r>
            <a:r>
              <a:rPr lang="en-US" altLang="ko-KR" dirty="0"/>
              <a:t>mp4  / </a:t>
            </a:r>
            <a:r>
              <a:rPr lang="en-US" altLang="ko-KR" dirty="0" err="1"/>
              <a:t>webm</a:t>
            </a:r>
            <a:r>
              <a:rPr lang="en-US" altLang="ko-KR" dirty="0"/>
              <a:t>  /  </a:t>
            </a:r>
            <a:r>
              <a:rPr lang="en-US" altLang="ko-KR" dirty="0" err="1"/>
              <a:t>ogv</a:t>
            </a:r>
            <a:endParaRPr lang="en-US" altLang="ko-KR" dirty="0"/>
          </a:p>
          <a:p>
            <a:r>
              <a:rPr lang="ko-KR" altLang="en-US" dirty="0"/>
              <a:t>오디오 </a:t>
            </a:r>
            <a:r>
              <a:rPr lang="en-US" altLang="ko-KR" dirty="0"/>
              <a:t>mp3  / </a:t>
            </a:r>
            <a:r>
              <a:rPr lang="en-US" altLang="ko-KR" dirty="0" err="1"/>
              <a:t>ogg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965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450" y="584617"/>
            <a:ext cx="12418784" cy="1698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&lt;body&gt;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&lt;h3&gt;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회원 정보 입력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&lt;/h3&gt;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&lt;form action=""&gt;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&lt;legend&gt;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로그인 정보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&lt;/legend&gt;  &lt;!--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필드셋의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제목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for="user-id"&gt;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아이디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&lt;input type="text" id="user-id" name="id" autofocus&gt;&lt;/label&gt;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for="pw"&gt;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비밀번호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 &lt;input type="password" id="pw" name="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 size="8"&gt;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type="submit" value="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&lt;legend&gt;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추가 정보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for="email"&gt;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주소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type="email"&gt;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for="choice"&gt;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수신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type="radio" name="mailing"&gt;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&lt;!--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같은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name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범위내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mailing_y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수신 동의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type="radio" name="mailing"&gt;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mailing_n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수신 거부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for="phone"&gt;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연락처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 id="phone" placeholder="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하이픈을 빼고 입력해주세요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for="birth"&gt;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생년월일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type="text" id="birth" placeholder="YYYY-MM-DD"&gt;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for="checkbox"&gt;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취미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type="checkbox" name="book" id="book" checked&gt;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for="checkbox"&gt;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독서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type="checkbox" id="music" name="music"&gt;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for="horns"&gt;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음악감상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type="checkbox" name="ex" id="ex"&gt;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for="checkbox"&gt;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운동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&lt;label for="root"&gt;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가입 경로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&lt;select name="path" id="path"&gt;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value="blog"&gt;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블로그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value="search"&gt;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검색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value="recommend"&gt;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지인추천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"&gt;SNS&lt;/option&gt;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&lt;/select&gt;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&lt;label for="memo"&gt;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메모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name="opinion" cols="30" rows="10" placeholder="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자유롭게 의견을 남겨주세요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."&gt;&lt;/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&lt;/form&gt;&lt;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&lt;input type="submit"&gt;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&lt;input type="reset" name="" id=""&gt;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&lt;button&gt;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제출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&lt;/button&gt;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&lt;input type="date"&gt;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&lt;label for="phone"&gt;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연락처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4208058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64078"/>
            <a:ext cx="10515600" cy="4738247"/>
          </a:xfrm>
          <a:solidFill>
            <a:schemeClr val="bg1"/>
          </a:solidFill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/>
          </a:p>
          <a:p>
            <a:pPr marL="0" indent="0" algn="just">
              <a:buNone/>
            </a:pPr>
            <a:r>
              <a:rPr lang="en-US" altLang="ko-KR" sz="1600" dirty="0"/>
              <a:t>&lt;form&gt; </a:t>
            </a:r>
            <a:r>
              <a:rPr lang="ko-KR" altLang="en-US" sz="1600" dirty="0"/>
              <a:t>폼의 시작과 끝을 만듭니다</a:t>
            </a:r>
            <a:r>
              <a:rPr lang="en-US" altLang="ko-KR" sz="1600" dirty="0"/>
              <a:t>. &lt;</a:t>
            </a:r>
            <a:r>
              <a:rPr lang="en-US" altLang="ko-KR" sz="1600" dirty="0" err="1"/>
              <a:t>fieldset</a:t>
            </a:r>
            <a:r>
              <a:rPr lang="en-US" altLang="ko-KR" sz="1600" dirty="0"/>
              <a:t>&gt; </a:t>
            </a:r>
            <a:r>
              <a:rPr lang="ko-KR" altLang="en-US" sz="1600" dirty="0"/>
              <a:t>폼 요소를 그룹으로 묶습니다</a:t>
            </a:r>
            <a:r>
              <a:rPr lang="en-US" altLang="ko-KR" sz="1600" dirty="0"/>
              <a:t>. &lt;legend&gt; </a:t>
            </a:r>
            <a:r>
              <a:rPr lang="ko-KR" altLang="en-US" sz="1600" dirty="0" err="1"/>
              <a:t>필드셋에</a:t>
            </a:r>
            <a:r>
              <a:rPr lang="ko-KR" altLang="en-US" sz="1600" dirty="0"/>
              <a:t> 제목</a:t>
            </a:r>
            <a:endParaRPr lang="en-US" altLang="ko-KR" sz="1600" dirty="0"/>
          </a:p>
          <a:p>
            <a:pPr marL="0" indent="0" algn="just">
              <a:buNone/>
            </a:pPr>
            <a:r>
              <a:rPr lang="en-US" altLang="ko-KR" sz="1600" dirty="0"/>
              <a:t>&lt;label&gt; for</a:t>
            </a:r>
            <a:r>
              <a:rPr lang="ko-KR" altLang="en-US" sz="1600" dirty="0"/>
              <a:t>속성값과 속성값을 일치시켜 결합할 수 있고 추후 프로그래밍적으로 관련 있다</a:t>
            </a:r>
            <a:r>
              <a:rPr lang="en-US" altLang="ko-KR" sz="1600" dirty="0"/>
              <a:t>. (radio</a:t>
            </a:r>
            <a:r>
              <a:rPr lang="ko-KR" altLang="en-US" sz="1600" dirty="0"/>
              <a:t>나 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비번</a:t>
            </a:r>
            <a:r>
              <a:rPr lang="en-US" altLang="ko-KR" sz="1600" dirty="0"/>
              <a:t>)</a:t>
            </a:r>
          </a:p>
          <a:p>
            <a:pPr marL="0" indent="0" algn="just">
              <a:buNone/>
            </a:pPr>
            <a:r>
              <a:rPr lang="en-US" altLang="ko-KR" sz="1600" dirty="0"/>
              <a:t>&lt;select&gt;, &lt;option&gt; </a:t>
            </a:r>
            <a:r>
              <a:rPr lang="ko-KR" altLang="en-US" sz="1600" dirty="0" err="1"/>
              <a:t>드롭다운</a:t>
            </a:r>
            <a:r>
              <a:rPr lang="ko-KR" altLang="en-US" sz="1600" dirty="0"/>
              <a:t> 목록을 삽입합니다</a:t>
            </a:r>
            <a:r>
              <a:rPr lang="en-US" altLang="ko-KR" sz="1600" dirty="0"/>
              <a:t>.</a:t>
            </a:r>
          </a:p>
          <a:p>
            <a:pPr marL="0" indent="0" algn="just">
              <a:buNone/>
            </a:pPr>
            <a:r>
              <a:rPr lang="en-US" altLang="ko-KR" sz="1600" dirty="0"/>
              <a:t>&lt;</a:t>
            </a:r>
            <a:r>
              <a:rPr lang="en-US" altLang="ko-KR" sz="1600" dirty="0" err="1"/>
              <a:t>textarea</a:t>
            </a:r>
            <a:r>
              <a:rPr lang="en-US" altLang="ko-KR" sz="1600" dirty="0"/>
              <a:t>&gt; </a:t>
            </a:r>
            <a:r>
              <a:rPr lang="ko-KR" altLang="en-US" sz="1600" dirty="0"/>
              <a:t>텍스트를 여러 줄 입력할 수 있는 텍스트 영역을 삽입합니다</a:t>
            </a:r>
            <a:r>
              <a:rPr lang="en-US" altLang="ko-KR" sz="1600" dirty="0"/>
              <a:t>.</a:t>
            </a:r>
          </a:p>
          <a:p>
            <a:pPr marL="0" indent="0" algn="just">
              <a:buNone/>
            </a:pPr>
            <a:r>
              <a:rPr lang="en-US" altLang="ko-KR" sz="1600" dirty="0"/>
              <a:t>&lt;</a:t>
            </a:r>
            <a:r>
              <a:rPr lang="en-US" altLang="ko-KR" sz="1600" dirty="0" err="1"/>
              <a:t>datalist</a:t>
            </a:r>
            <a:r>
              <a:rPr lang="en-US" altLang="ko-KR" sz="1600" dirty="0"/>
              <a:t>&gt; </a:t>
            </a:r>
            <a:r>
              <a:rPr lang="ko-KR" altLang="en-US" sz="1600" dirty="0"/>
              <a:t>데이터 목록을 삽입합니다</a:t>
            </a:r>
            <a:r>
              <a:rPr lang="en-US" altLang="ko-KR" sz="1600" dirty="0"/>
              <a:t>.</a:t>
            </a:r>
          </a:p>
          <a:p>
            <a:pPr marL="0" indent="0" algn="just">
              <a:buNone/>
            </a:pPr>
            <a:r>
              <a:rPr lang="en-US" altLang="ko-KR" sz="1600" dirty="0"/>
              <a:t>&lt;input&gt; </a:t>
            </a:r>
            <a:r>
              <a:rPr lang="ko-KR" altLang="en-US" sz="1600" dirty="0"/>
              <a:t>사용자가 내용을 입력할 필드를 삽입 </a:t>
            </a:r>
            <a:r>
              <a:rPr lang="en-US" altLang="ko-KR" sz="1400" dirty="0"/>
              <a:t>– </a:t>
            </a:r>
            <a:r>
              <a:rPr lang="ko-KR" altLang="en-US" sz="1400" dirty="0"/>
              <a:t>태그유형 </a:t>
            </a:r>
            <a:r>
              <a:rPr lang="en-US" altLang="ko-KR" sz="1400" dirty="0"/>
              <a:t>type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아래</a:t>
            </a:r>
            <a:endParaRPr lang="en-US" altLang="ko-KR" sz="1400" dirty="0"/>
          </a:p>
          <a:p>
            <a:pPr marL="457200" lvl="1" indent="0" algn="just">
              <a:buNone/>
            </a:pPr>
            <a:r>
              <a:rPr lang="en-US" altLang="ko-KR" sz="1800" b="1" dirty="0">
                <a:solidFill>
                  <a:srgbClr val="0000FF"/>
                </a:solidFill>
              </a:rPr>
              <a:t>text</a:t>
            </a:r>
            <a:r>
              <a:rPr lang="ko-KR" altLang="en-US" sz="1800" dirty="0"/>
              <a:t> 한 줄 짜리 텍스트를 입력할 수 있는 텍스트 상자를 넣는다</a:t>
            </a:r>
            <a:r>
              <a:rPr lang="en-US" altLang="ko-KR" sz="1800" dirty="0"/>
              <a:t>. </a:t>
            </a:r>
            <a:r>
              <a:rPr lang="en-US" altLang="ko-KR" sz="1800" b="1" dirty="0">
                <a:solidFill>
                  <a:srgbClr val="0000FF"/>
                </a:solidFill>
              </a:rPr>
              <a:t>password</a:t>
            </a:r>
            <a:r>
              <a:rPr lang="en-US" altLang="ko-KR" sz="1800" dirty="0"/>
              <a:t> </a:t>
            </a:r>
            <a:r>
              <a:rPr lang="ko-KR" altLang="en-US" sz="1800" dirty="0"/>
              <a:t>비밀번호 입력 필드</a:t>
            </a:r>
            <a:endParaRPr lang="en-US" altLang="ko-KR" sz="1800" dirty="0"/>
          </a:p>
          <a:p>
            <a:pPr marL="457200" lvl="1" indent="0" algn="just">
              <a:buNone/>
            </a:pPr>
            <a:r>
              <a:rPr lang="en-US" altLang="ko-KR" sz="1800" dirty="0"/>
              <a:t>search </a:t>
            </a:r>
            <a:r>
              <a:rPr lang="ko-KR" altLang="en-US" sz="1800" dirty="0"/>
              <a:t>검색할 때 입력하는 필드 </a:t>
            </a:r>
            <a:r>
              <a:rPr lang="en-US" altLang="ko-KR" sz="1800" dirty="0" err="1"/>
              <a:t>url</a:t>
            </a:r>
            <a:r>
              <a:rPr lang="en-US" altLang="ko-KR" sz="1800" dirty="0"/>
              <a:t> </a:t>
            </a:r>
            <a:r>
              <a:rPr lang="ko-KR" altLang="en-US" sz="1800" dirty="0"/>
              <a:t>주소 입력할 수 있는 필드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>
                <a:solidFill>
                  <a:srgbClr val="0000FF"/>
                </a:solidFill>
              </a:rPr>
              <a:t>email / </a:t>
            </a:r>
            <a:r>
              <a:rPr lang="en-US" altLang="ko-KR" sz="1800" dirty="0" err="1">
                <a:solidFill>
                  <a:srgbClr val="0000FF"/>
                </a:solidFill>
              </a:rPr>
              <a:t>tel</a:t>
            </a:r>
            <a:r>
              <a:rPr lang="en-US" altLang="ko-KR" sz="1800" dirty="0">
                <a:solidFill>
                  <a:srgbClr val="0000FF"/>
                </a:solidFill>
              </a:rPr>
              <a:t> / checkbox / radio</a:t>
            </a:r>
            <a:r>
              <a:rPr lang="en-US" altLang="ko-KR" sz="1800" dirty="0"/>
              <a:t>/</a:t>
            </a:r>
          </a:p>
          <a:p>
            <a:pPr marL="457200" lvl="1" indent="0" algn="just">
              <a:buNone/>
            </a:pPr>
            <a:r>
              <a:rPr lang="en-US" altLang="ko-KR" sz="1800" b="1" dirty="0">
                <a:solidFill>
                  <a:srgbClr val="0000FF"/>
                </a:solidFill>
              </a:rPr>
              <a:t>number</a:t>
            </a:r>
            <a:r>
              <a:rPr lang="en-US" altLang="ko-KR" sz="1800" dirty="0"/>
              <a:t> </a:t>
            </a:r>
            <a:r>
              <a:rPr lang="ko-KR" altLang="en-US" sz="1800" dirty="0"/>
              <a:t>숫자 조절할 수 있는 스핀 박스를 넣는다</a:t>
            </a:r>
            <a:r>
              <a:rPr lang="en-US" altLang="ko-KR" sz="1800" dirty="0"/>
              <a:t>. </a:t>
            </a:r>
            <a:r>
              <a:rPr lang="en-US" altLang="ko-KR" sz="1800" b="1" dirty="0">
                <a:solidFill>
                  <a:srgbClr val="0000FF"/>
                </a:solidFill>
              </a:rPr>
              <a:t>range</a:t>
            </a:r>
            <a:r>
              <a:rPr lang="en-US" altLang="ko-KR" sz="1800" dirty="0">
                <a:solidFill>
                  <a:srgbClr val="0000FF"/>
                </a:solidFill>
              </a:rPr>
              <a:t> </a:t>
            </a:r>
            <a:r>
              <a:rPr lang="ko-KR" altLang="en-US" sz="1800" dirty="0"/>
              <a:t>숫자조절 슬라이드 막대</a:t>
            </a:r>
            <a:endParaRPr lang="en-US" altLang="ko-KR" sz="1800" dirty="0"/>
          </a:p>
          <a:p>
            <a:pPr marL="457200" lvl="1" indent="0" algn="just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date/ month/ week</a:t>
            </a:r>
            <a:r>
              <a:rPr lang="en-US" altLang="ko-KR" sz="1800" dirty="0"/>
              <a:t> </a:t>
            </a:r>
            <a:r>
              <a:rPr lang="ko-KR" altLang="en-US" sz="1800" dirty="0"/>
              <a:t>사용자 지역을 기준으로 년</a:t>
            </a:r>
            <a:r>
              <a:rPr lang="en-US" altLang="ko-KR" sz="1800" dirty="0"/>
              <a:t>,</a:t>
            </a:r>
            <a:r>
              <a:rPr lang="ko-KR" altLang="en-US" sz="1800" dirty="0"/>
              <a:t>월</a:t>
            </a:r>
            <a:r>
              <a:rPr lang="en-US" altLang="ko-KR" sz="1800" dirty="0"/>
              <a:t>,</a:t>
            </a:r>
            <a:r>
              <a:rPr lang="ko-KR" altLang="en-US" sz="1800" dirty="0"/>
              <a:t>일을 넣는다</a:t>
            </a:r>
            <a:r>
              <a:rPr lang="en-US" altLang="ko-KR" sz="1800" dirty="0"/>
              <a:t>. </a:t>
            </a:r>
            <a:r>
              <a:rPr lang="en-US" altLang="ko-KR" sz="1800" dirty="0">
                <a:solidFill>
                  <a:srgbClr val="0000FF"/>
                </a:solidFill>
              </a:rPr>
              <a:t>time</a:t>
            </a:r>
            <a:r>
              <a:rPr lang="en-US" altLang="ko-KR" sz="1800" dirty="0"/>
              <a:t> </a:t>
            </a:r>
            <a:r>
              <a:rPr lang="ko-KR" altLang="en-US" sz="1800" dirty="0"/>
              <a:t>초</a:t>
            </a:r>
            <a:r>
              <a:rPr lang="en-US" altLang="ko-KR" sz="1800" dirty="0"/>
              <a:t>, </a:t>
            </a:r>
            <a:r>
              <a:rPr lang="ko-KR" altLang="en-US" sz="1800" dirty="0"/>
              <a:t>분할 초를 넣습니다</a:t>
            </a:r>
            <a:r>
              <a:rPr lang="en-US" altLang="ko-KR" sz="1800" dirty="0"/>
              <a:t>.</a:t>
            </a:r>
          </a:p>
          <a:p>
            <a:pPr marL="457200" lvl="1" indent="0" algn="just">
              <a:buNone/>
            </a:pPr>
            <a:endParaRPr lang="en-US" altLang="ko-KR" sz="1200" dirty="0"/>
          </a:p>
          <a:p>
            <a:pPr marL="457200" lvl="1" indent="0" algn="just">
              <a:buNone/>
            </a:pPr>
            <a:r>
              <a:rPr lang="en-US" altLang="ko-KR" sz="1200" dirty="0">
                <a:hlinkClick r:id="rId4"/>
              </a:rPr>
              <a:t>https://developer.mozilla.org/ko/docs/Web/HTML/Element/Input</a:t>
            </a:r>
            <a:r>
              <a:rPr lang="en-US" altLang="ko-KR" sz="1200" dirty="0"/>
              <a:t> </a:t>
            </a:r>
            <a:r>
              <a:rPr lang="ko-KR" altLang="en-US" sz="1200" dirty="0"/>
              <a:t>사이트를</a:t>
            </a:r>
            <a:r>
              <a:rPr lang="en-US" altLang="ko-KR" sz="1200" dirty="0"/>
              <a:t> </a:t>
            </a:r>
            <a:r>
              <a:rPr lang="ko-KR" altLang="en-US" sz="1200" dirty="0"/>
              <a:t>참고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구글링</a:t>
            </a:r>
            <a:r>
              <a:rPr lang="ko-KR" altLang="en-US" sz="1200" dirty="0"/>
              <a:t> 등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977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pPr lvl="2"/>
            <a:r>
              <a:rPr lang="en-US" altLang="ko-KR" dirty="0" err="1"/>
              <a:t>datetime</a:t>
            </a:r>
            <a:r>
              <a:rPr lang="ko-KR" altLang="en-US" dirty="0"/>
              <a:t> 국제 표준시 </a:t>
            </a:r>
            <a:r>
              <a:rPr lang="en-US" altLang="ko-KR" dirty="0"/>
              <a:t>/ </a:t>
            </a:r>
            <a:r>
              <a:rPr lang="en-US" altLang="ko-KR" dirty="0" err="1"/>
              <a:t>datetime</a:t>
            </a:r>
            <a:r>
              <a:rPr lang="en-US" altLang="ko-KR" dirty="0"/>
              <a:t>-local </a:t>
            </a:r>
            <a:r>
              <a:rPr lang="ko-KR" altLang="en-US" dirty="0"/>
              <a:t>사용자지역 기준 날짜</a:t>
            </a:r>
            <a:r>
              <a:rPr lang="en-US" altLang="ko-KR" dirty="0"/>
              <a:t>,</a:t>
            </a:r>
            <a:r>
              <a:rPr lang="ko-KR" altLang="en-US" dirty="0"/>
              <a:t>시간 넣습니다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전송버튼 </a:t>
            </a:r>
            <a:r>
              <a:rPr lang="en-US" altLang="ko-KR" dirty="0"/>
              <a:t>/ reset </a:t>
            </a:r>
            <a:r>
              <a:rPr lang="ko-KR" altLang="en-US" dirty="0" err="1"/>
              <a:t>리셋버튼</a:t>
            </a:r>
            <a:r>
              <a:rPr lang="en-US" altLang="ko-KR" dirty="0"/>
              <a:t>/ image (submit</a:t>
            </a:r>
            <a:r>
              <a:rPr lang="ko-KR" altLang="en-US" dirty="0"/>
              <a:t>버튼 대신 사용할 이미지를 넣습니다</a:t>
            </a:r>
            <a:r>
              <a:rPr lang="en-US" altLang="ko-KR" dirty="0"/>
              <a:t>.)</a:t>
            </a:r>
          </a:p>
          <a:p>
            <a:pPr lvl="2"/>
            <a:r>
              <a:rPr lang="en-US" altLang="ko-KR" dirty="0"/>
              <a:t>button </a:t>
            </a:r>
            <a:r>
              <a:rPr lang="ko-KR" altLang="en-US" dirty="0"/>
              <a:t>일반 버튼을 넣습니다</a:t>
            </a:r>
            <a:r>
              <a:rPr lang="en-US" altLang="ko-KR" dirty="0"/>
              <a:t>. file </a:t>
            </a:r>
            <a:r>
              <a:rPr lang="ko-KR" altLang="en-US" dirty="0"/>
              <a:t>파일 첨부할 수 있는 버튼을 넣습니다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hidden </a:t>
            </a:r>
            <a:r>
              <a:rPr lang="ko-KR" altLang="en-US" dirty="0"/>
              <a:t>사용자에게는 보이지 않지만 서버로 넘겨주는 값이 있는 필드를 만듭니다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	</a:t>
            </a:r>
          </a:p>
          <a:p>
            <a:pPr lvl="2"/>
            <a:r>
              <a:rPr lang="en-US" altLang="ko-KR" dirty="0"/>
              <a:t>&lt;input&gt;</a:t>
            </a:r>
            <a:r>
              <a:rPr lang="ko-KR" altLang="en-US" dirty="0"/>
              <a:t>태그의 속성</a:t>
            </a:r>
            <a:endParaRPr lang="en-US" altLang="ko-KR" dirty="0"/>
          </a:p>
          <a:p>
            <a:pPr lvl="2"/>
            <a:r>
              <a:rPr lang="en-US" altLang="ko-KR" dirty="0"/>
              <a:t>autofocus </a:t>
            </a:r>
            <a:r>
              <a:rPr lang="ko-KR" altLang="en-US" dirty="0" err="1"/>
              <a:t>웹문서가</a:t>
            </a:r>
            <a:r>
              <a:rPr lang="ko-KR" altLang="en-US" dirty="0"/>
              <a:t> 열리면 입력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  <a:r>
              <a:rPr lang="en-US" altLang="ko-KR" dirty="0"/>
              <a:t> </a:t>
            </a:r>
            <a:r>
              <a:rPr lang="ko-KR" altLang="en-US" dirty="0"/>
              <a:t>안에 마우스 포인터를 표시합니다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 placeholder </a:t>
            </a:r>
            <a:r>
              <a:rPr lang="ko-KR" altLang="en-US" dirty="0"/>
              <a:t>텍스트 필드에 힌트를 표시합니다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readonly</a:t>
            </a:r>
            <a:r>
              <a:rPr lang="en-US" altLang="ko-KR" dirty="0"/>
              <a:t> </a:t>
            </a:r>
            <a:r>
              <a:rPr lang="ko-KR" altLang="en-US" dirty="0"/>
              <a:t>입력 필드를 읽기전용으로 지정합니다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required </a:t>
            </a:r>
            <a:r>
              <a:rPr lang="ko-KR" altLang="en-US" dirty="0"/>
              <a:t>필수 입력 필드를 지정합니다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max </a:t>
            </a:r>
            <a:r>
              <a:rPr lang="ko-KR" altLang="en-US" dirty="0"/>
              <a:t>숫자 입력 필드에서 최댓값 지정</a:t>
            </a:r>
            <a:r>
              <a:rPr lang="en-US" altLang="ko-KR" dirty="0"/>
              <a:t>/min </a:t>
            </a:r>
            <a:r>
              <a:rPr lang="ko-KR" altLang="en-US" dirty="0"/>
              <a:t>최소값 지정</a:t>
            </a:r>
            <a:r>
              <a:rPr lang="en-US" altLang="ko-KR" dirty="0"/>
              <a:t>/ step </a:t>
            </a:r>
            <a:r>
              <a:rPr lang="ko-KR" altLang="en-US" dirty="0"/>
              <a:t>증감할 간격 지정</a:t>
            </a:r>
            <a:endParaRPr lang="en-US" altLang="ko-KR" dirty="0"/>
          </a:p>
          <a:p>
            <a:pPr lvl="2"/>
            <a:r>
              <a:rPr lang="en-US" altLang="ko-KR" dirty="0" err="1"/>
              <a:t>maxlength</a:t>
            </a:r>
            <a:r>
              <a:rPr lang="en-US" altLang="ko-KR" dirty="0"/>
              <a:t> </a:t>
            </a:r>
            <a:r>
              <a:rPr lang="ko-KR" altLang="en-US" dirty="0"/>
              <a:t>텍스트 관련 필드에서 입력할 수 있는 최대 길이를 지정합니다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minlength</a:t>
            </a:r>
            <a:r>
              <a:rPr lang="en-US" altLang="ko-KR" dirty="0"/>
              <a:t> </a:t>
            </a:r>
            <a:r>
              <a:rPr lang="ko-KR" altLang="en-US" dirty="0"/>
              <a:t>텍스트 관련 필드에서 입력할 수 있는 최소 길이를 지정합니다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size </a:t>
            </a:r>
            <a:r>
              <a:rPr lang="ko-KR" altLang="en-US" dirty="0"/>
              <a:t>텍스트 관련 필드에서 화면에 표시할 크기를 지정합니다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list </a:t>
            </a:r>
            <a:r>
              <a:rPr lang="ko-KR" altLang="en-US" dirty="0"/>
              <a:t>연결할 데이터 목록을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49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이미지 넣기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800" dirty="0"/>
          </a:p>
          <a:p>
            <a:r>
              <a:rPr lang="en-US" altLang="ko-KR" sz="1800" dirty="0"/>
              <a:t> &lt;input type="image" 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=“</a:t>
            </a:r>
            <a:r>
              <a:rPr lang="ko-KR" altLang="en-US" sz="1800" dirty="0"/>
              <a:t>그림파일위치</a:t>
            </a:r>
            <a:r>
              <a:rPr lang="en-US" altLang="ko-KR" sz="1800" dirty="0"/>
              <a:t>" width="18" alt=＂</a:t>
            </a:r>
            <a:r>
              <a:rPr lang="ko-KR" altLang="en-US" sz="1800" dirty="0"/>
              <a:t>대체 텍스트</a:t>
            </a:r>
            <a:r>
              <a:rPr lang="en-US" altLang="ko-KR" sz="1800" dirty="0"/>
              <a:t>"&gt;</a:t>
            </a:r>
          </a:p>
          <a:p>
            <a:endParaRPr lang="en-US" altLang="ko-KR" sz="1800" dirty="0"/>
          </a:p>
          <a:p>
            <a:r>
              <a:rPr lang="ko-KR" altLang="en-US" sz="1800" dirty="0"/>
              <a:t>버튼에 자바스크립트 실행하기 </a:t>
            </a:r>
            <a:r>
              <a:rPr lang="en-US" altLang="ko-KR" sz="1800" dirty="0" err="1"/>
              <a:t>onclick</a:t>
            </a:r>
            <a:r>
              <a:rPr lang="en-US" altLang="ko-KR" sz="1800" dirty="0"/>
              <a:t>=“</a:t>
            </a:r>
            <a:r>
              <a:rPr lang="en-US" altLang="ko-KR" sz="1800" dirty="0" err="1"/>
              <a:t>window.open</a:t>
            </a:r>
            <a:r>
              <a:rPr lang="en-US" altLang="ko-KR" sz="1800" dirty="0"/>
              <a:t>(‘</a:t>
            </a:r>
            <a:r>
              <a:rPr lang="ko-KR" altLang="en-US" sz="1800" dirty="0" err="1"/>
              <a:t>열릴페이지</a:t>
            </a:r>
            <a:r>
              <a:rPr lang="en-US" altLang="ko-KR" sz="1800" dirty="0"/>
              <a:t>.html’)” </a:t>
            </a:r>
          </a:p>
          <a:p>
            <a:endParaRPr lang="en-US" altLang="ko-KR" sz="1800" dirty="0"/>
          </a:p>
          <a:p>
            <a:r>
              <a:rPr lang="ko-KR" altLang="en-US" sz="1800" dirty="0"/>
              <a:t>예약 등 날짜입력</a:t>
            </a:r>
            <a:r>
              <a:rPr lang="en-US" altLang="ko-KR" sz="1800" dirty="0"/>
              <a:t>&lt;input type=“date”&gt;</a:t>
            </a:r>
          </a:p>
          <a:p>
            <a:r>
              <a:rPr lang="ko-KR" altLang="en-US" sz="1800" dirty="0"/>
              <a:t>파일첨부버튼 </a:t>
            </a:r>
            <a:r>
              <a:rPr lang="en-US" altLang="ko-KR" sz="1800" dirty="0"/>
              <a:t>&lt;input type=“file”&gt;</a:t>
            </a:r>
          </a:p>
          <a:p>
            <a:r>
              <a:rPr lang="ko-KR" altLang="en-US" sz="1800" dirty="0" err="1"/>
              <a:t>히든</a:t>
            </a:r>
            <a:r>
              <a:rPr lang="ko-KR" altLang="en-US" sz="1800" dirty="0"/>
              <a:t> 필드 만들기 </a:t>
            </a:r>
            <a:r>
              <a:rPr lang="en-US" altLang="ko-KR" sz="1800" dirty="0"/>
              <a:t>&lt;input type="hidden" name="</a:t>
            </a:r>
            <a:r>
              <a:rPr lang="ko-KR" altLang="en-US" sz="1800" dirty="0"/>
              <a:t>이름</a:t>
            </a:r>
            <a:r>
              <a:rPr lang="en-US" altLang="ko-KR" sz="1800" dirty="0"/>
              <a:t>"</a:t>
            </a:r>
            <a:r>
              <a:rPr lang="ko-KR" altLang="en-US" sz="1800" dirty="0"/>
              <a:t> </a:t>
            </a:r>
            <a:r>
              <a:rPr lang="en-US" altLang="ko-KR" sz="1800" dirty="0"/>
              <a:t>value="</a:t>
            </a:r>
            <a:r>
              <a:rPr lang="ko-KR" altLang="en-US" sz="1800" dirty="0"/>
              <a:t>서버로 넘길 값</a:t>
            </a:r>
            <a:r>
              <a:rPr lang="en-US" altLang="ko-KR" sz="1800" dirty="0"/>
              <a:t>"&gt;</a:t>
            </a:r>
          </a:p>
          <a:p>
            <a:pPr lvl="1"/>
            <a:r>
              <a:rPr lang="ko-KR" altLang="en-US" sz="1400" dirty="0"/>
              <a:t>화면에</a:t>
            </a:r>
            <a:r>
              <a:rPr lang="en-US" altLang="ko-KR" sz="1400" dirty="0"/>
              <a:t> </a:t>
            </a:r>
            <a:r>
              <a:rPr lang="ko-KR" altLang="en-US" sz="1400" dirty="0"/>
              <a:t>보이지 않지만 사용자 입력을 마치면 서버로 전송되는 요소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/>
              <a:t>기타</a:t>
            </a:r>
            <a:r>
              <a:rPr lang="en-US" altLang="ko-KR" sz="1400" dirty="0"/>
              <a:t>: html input </a:t>
            </a:r>
            <a:r>
              <a:rPr lang="ko-KR" altLang="en-US" sz="1400" dirty="0"/>
              <a:t>검색해보기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구글링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5095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493487"/>
            <a:ext cx="106811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&lt;object&gt;</a:t>
            </a:r>
            <a:r>
              <a:rPr lang="ko-KR" altLang="en-US" dirty="0"/>
              <a:t>태그는 오디오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자바 애플릿</a:t>
            </a:r>
            <a:r>
              <a:rPr lang="en-US" altLang="ko-KR" dirty="0"/>
              <a:t>, PDF </a:t>
            </a:r>
            <a:r>
              <a:rPr lang="ko-KR" altLang="en-US" dirty="0"/>
              <a:t>등 다양한 멀티미디어 파일을 삽입할 때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웹 문서 안에 다른 문서 삽입하여 사용할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PDF</a:t>
            </a:r>
            <a:r>
              <a:rPr lang="ko-KR" altLang="en-US" dirty="0"/>
              <a:t>파일 삽입하기</a:t>
            </a:r>
            <a:endParaRPr lang="en-US" altLang="ko-KR" dirty="0"/>
          </a:p>
          <a:p>
            <a:r>
              <a:rPr lang="en-US" altLang="ko-KR" dirty="0"/>
              <a:t>&lt;object width=“900” height=“800” data=“product.pdf”&gt;&lt;/object&gt;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오디오 </a:t>
            </a:r>
            <a:r>
              <a:rPr lang="en-US" altLang="ko-KR" dirty="0"/>
              <a:t>, </a:t>
            </a:r>
            <a:r>
              <a:rPr lang="ko-KR" altLang="en-US" dirty="0"/>
              <a:t>비디오 삽입하기</a:t>
            </a:r>
            <a:endParaRPr lang="en-US" altLang="ko-KR" dirty="0"/>
          </a:p>
          <a:p>
            <a:r>
              <a:rPr lang="en-US" altLang="ko-KR" dirty="0"/>
              <a:t>&lt;embed </a:t>
            </a:r>
            <a:r>
              <a:rPr lang="en-US" altLang="ko-KR" dirty="0" err="1"/>
              <a:t>src</a:t>
            </a:r>
            <a:r>
              <a:rPr lang="en-US" altLang="ko-KR" dirty="0"/>
              <a:t> = “</a:t>
            </a:r>
            <a:r>
              <a:rPr lang="ko-KR" altLang="en-US" dirty="0"/>
              <a:t>파일이름</a:t>
            </a:r>
            <a:r>
              <a:rPr lang="en-US" altLang="ko-KR" dirty="0"/>
              <a:t>.mp3”&gt; </a:t>
            </a:r>
            <a:r>
              <a:rPr lang="ko-KR" altLang="en-US" dirty="0"/>
              <a:t>비디오는 </a:t>
            </a:r>
            <a:r>
              <a:rPr lang="en-US" altLang="ko-KR" dirty="0"/>
              <a:t>mp4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오디오는 </a:t>
            </a:r>
            <a:r>
              <a:rPr lang="en-US" altLang="ko-KR" dirty="0"/>
              <a:t>mp3 </a:t>
            </a:r>
            <a:r>
              <a:rPr lang="ko-KR" altLang="en-US" dirty="0"/>
              <a:t>형식을 주로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&lt;audio </a:t>
            </a:r>
            <a:r>
              <a:rPr lang="en-US" altLang="ko-KR" dirty="0" err="1"/>
              <a:t>src</a:t>
            </a:r>
            <a:r>
              <a:rPr lang="en-US" altLang="ko-KR" dirty="0"/>
              <a:t> =“</a:t>
            </a:r>
            <a:r>
              <a:rPr lang="ko-KR" altLang="en-US" dirty="0"/>
              <a:t>경로</a:t>
            </a:r>
            <a:r>
              <a:rPr lang="en-US" altLang="ko-KR" dirty="0"/>
              <a:t>.mp3” controls width=“700”&gt;&lt;/audio&gt; </a:t>
            </a:r>
            <a:r>
              <a:rPr lang="ko-KR" altLang="en-US" dirty="0"/>
              <a:t>컨트롤속성 빼면 플레이어가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&lt;video </a:t>
            </a:r>
            <a:r>
              <a:rPr lang="en-US" altLang="ko-KR" dirty="0" err="1"/>
              <a:t>src</a:t>
            </a:r>
            <a:r>
              <a:rPr lang="en-US" altLang="ko-KR" dirty="0"/>
              <a:t> = “</a:t>
            </a:r>
            <a:r>
              <a:rPr lang="ko-KR" altLang="en-US" dirty="0"/>
              <a:t>경로</a:t>
            </a:r>
            <a:r>
              <a:rPr lang="en-US" altLang="ko-KR" dirty="0"/>
              <a:t>.mp4” width=“700” </a:t>
            </a:r>
            <a:r>
              <a:rPr lang="en-US" altLang="ko-KR" dirty="0" err="1"/>
              <a:t>autoplay</a:t>
            </a:r>
            <a:r>
              <a:rPr lang="en-US" altLang="ko-KR" dirty="0"/>
              <a:t> loop&gt;&lt;/video&gt;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속성 종류 </a:t>
            </a:r>
            <a:r>
              <a:rPr lang="en-US" altLang="ko-KR" dirty="0"/>
              <a:t>loop </a:t>
            </a:r>
            <a:r>
              <a:rPr lang="ko-KR" altLang="en-US" dirty="0"/>
              <a:t>반복 재생 </a:t>
            </a:r>
            <a:r>
              <a:rPr lang="en-US" altLang="ko-KR" dirty="0"/>
              <a:t>muted </a:t>
            </a:r>
            <a:r>
              <a:rPr lang="ko-KR" altLang="en-US" dirty="0"/>
              <a:t>소리 제거 </a:t>
            </a:r>
            <a:r>
              <a:rPr lang="en-US" altLang="ko-KR" dirty="0"/>
              <a:t>poster”</a:t>
            </a:r>
            <a:r>
              <a:rPr lang="ko-KR" altLang="en-US" dirty="0"/>
              <a:t>이미지 파일이름</a:t>
            </a:r>
            <a:r>
              <a:rPr lang="en-US" altLang="ko-KR" dirty="0"/>
              <a:t>”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3397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표현하는 대표 태그들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02332"/>
          </a:xfr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altLang="ko-KR" sz="2000" dirty="0"/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굵은 글자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볼드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단락을 들여쓰기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&lt;strong&gt;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화면낭독기에서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강조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화면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낭독기에서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강조해서 읽어줍니다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아래 첨자</a:t>
            </a:r>
          </a:p>
        </p:txBody>
      </p:sp>
    </p:spTree>
    <p:extLst>
      <p:ext uri="{BB962C8B-B14F-4D97-AF65-F5344CB8AC3E}">
        <p14:creationId xmlns:p14="http://schemas.microsoft.com/office/powerpoint/2010/main" val="7440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04화 '마음가짐'은 그냥 생기는게 아니다">
            <a:extLst>
              <a:ext uri="{FF2B5EF4-FFF2-40B4-BE49-F238E27FC236}">
                <a16:creationId xmlns:a16="http://schemas.microsoft.com/office/drawing/2014/main" id="{04C01B81-C8C6-092E-C2A9-0FBD0244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591" y="643467"/>
            <a:ext cx="771081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25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3011211"/>
            <a:ext cx="3474943" cy="347494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268,100개 이상의 계단 및 층계 일러스트, Royalty-Free 벡터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2367813" y="168131"/>
            <a:ext cx="1705963" cy="1705963"/>
          </a:xfrm>
          <a:custGeom>
            <a:avLst/>
            <a:gdLst/>
            <a:ahLst/>
            <a:cxnLst/>
            <a:rect l="l" t="t" r="r" b="b"/>
            <a:pathLst>
              <a:path w="2228656" h="2228656">
                <a:moveTo>
                  <a:pt x="1114328" y="0"/>
                </a:moveTo>
                <a:cubicBezTo>
                  <a:pt x="1729754" y="0"/>
                  <a:pt x="2228656" y="498902"/>
                  <a:pt x="2228656" y="1114328"/>
                </a:cubicBezTo>
                <a:cubicBezTo>
                  <a:pt x="2228656" y="1729754"/>
                  <a:pt x="1729754" y="2228656"/>
                  <a:pt x="1114328" y="2228656"/>
                </a:cubicBezTo>
                <a:cubicBezTo>
                  <a:pt x="498902" y="2228656"/>
                  <a:pt x="0" y="1729754"/>
                  <a:pt x="0" y="1114328"/>
                </a:cubicBezTo>
                <a:cubicBezTo>
                  <a:pt x="0" y="498902"/>
                  <a:pt x="498902" y="0"/>
                  <a:pt x="11143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6976" y="3037805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2" name="Picture 4" descr="모든 디자인에서 사용하십시오. 스마일 행복 웃는 얼굴 이모티콘 아이콘 평면 스타일. 신속하고 쉬운 Recolorable 모양. 벡터  일러스트 레이 션 그래픽 요소 로열티 무료 사진, 그림, 이미지 그리고 스톡포토그래피. Image 86136758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3897249" y="1682346"/>
            <a:ext cx="1897916" cy="1897916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6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08153" y="207461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C0A0BE9-B6DA-4633-B40E-CC4FFEE122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00"/>
          <a:stretch/>
        </p:blipFill>
        <p:spPr>
          <a:xfrm>
            <a:off x="4542412" y="3850995"/>
            <a:ext cx="2013902" cy="2013902"/>
          </a:xfrm>
          <a:custGeom>
            <a:avLst/>
            <a:gdLst/>
            <a:ahLst/>
            <a:cxnLst/>
            <a:rect l="l" t="t" r="r" b="b"/>
            <a:pathLst>
              <a:path w="2013902" h="2013902">
                <a:moveTo>
                  <a:pt x="1006951" y="0"/>
                </a:moveTo>
                <a:cubicBezTo>
                  <a:pt x="1563075" y="0"/>
                  <a:pt x="2013902" y="450827"/>
                  <a:pt x="2013902" y="1006951"/>
                </a:cubicBezTo>
                <a:cubicBezTo>
                  <a:pt x="2013902" y="1563075"/>
                  <a:pt x="1563075" y="2013902"/>
                  <a:pt x="1006951" y="2013902"/>
                </a:cubicBezTo>
                <a:cubicBezTo>
                  <a:pt x="450827" y="2013902"/>
                  <a:pt x="0" y="1563075"/>
                  <a:pt x="0" y="1006951"/>
                </a:cubicBezTo>
                <a:cubicBezTo>
                  <a:pt x="0" y="450827"/>
                  <a:pt x="450827" y="0"/>
                  <a:pt x="1006951" y="0"/>
                </a:cubicBez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6989776" y="674087"/>
            <a:ext cx="4427091" cy="5434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마음가짐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좋은 </a:t>
            </a:r>
            <a:r>
              <a:rPr lang="ko-KR" altLang="en-US" b="1" dirty="0">
                <a:solidFill>
                  <a:schemeClr val="bg1"/>
                </a:solidFill>
              </a:rPr>
              <a:t>분위기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함께 만들기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먼저 인사하기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밥 잘 먹기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체력관리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쉬는 시간에 움직이기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매 시각 </a:t>
            </a:r>
            <a:r>
              <a:rPr lang="en-US" altLang="ko-KR" b="1" dirty="0">
                <a:solidFill>
                  <a:schemeClr val="bg1"/>
                </a:solidFill>
              </a:rPr>
              <a:t>50</a:t>
            </a:r>
            <a:r>
              <a:rPr lang="ko-KR" altLang="en-US" b="1" dirty="0">
                <a:solidFill>
                  <a:schemeClr val="bg1"/>
                </a:solidFill>
              </a:rPr>
              <a:t>분</a:t>
            </a:r>
            <a:r>
              <a:rPr lang="en-US" altLang="ko-KR" dirty="0">
                <a:solidFill>
                  <a:schemeClr val="bg1"/>
                </a:solidFill>
              </a:rPr>
              <a:t>~ 00</a:t>
            </a:r>
            <a:r>
              <a:rPr lang="ko-KR" altLang="en-US" dirty="0">
                <a:solidFill>
                  <a:schemeClr val="bg1"/>
                </a:solidFill>
              </a:rPr>
              <a:t>분</a:t>
            </a: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장거리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옆사람</a:t>
            </a:r>
            <a:r>
              <a:rPr lang="ko-KR" altLang="en-US" dirty="0">
                <a:solidFill>
                  <a:schemeClr val="bg1"/>
                </a:solidFill>
              </a:rPr>
              <a:t> 봐주기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안 되면 손들고 </a:t>
            </a:r>
            <a:r>
              <a:rPr lang="ko-KR" altLang="en-US" b="1" dirty="0">
                <a:solidFill>
                  <a:schemeClr val="bg1"/>
                </a:solidFill>
              </a:rPr>
              <a:t>질문</a:t>
            </a:r>
            <a:r>
              <a:rPr lang="ko-KR" altLang="en-US" dirty="0">
                <a:solidFill>
                  <a:schemeClr val="bg1"/>
                </a:solidFill>
              </a:rPr>
              <a:t>하기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한 배</a:t>
            </a:r>
            <a:r>
              <a:rPr lang="en-US" altLang="ko-KR" dirty="0">
                <a:solidFill>
                  <a:schemeClr val="bg1"/>
                </a:solidFill>
              </a:rPr>
              <a:t>~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170" name="Picture 2" descr="성경 의학 칼럼] '일단 한번 해 보자' 마음가짐 중요한 때 - 국민일보">
            <a:extLst>
              <a:ext uri="{FF2B5EF4-FFF2-40B4-BE49-F238E27FC236}">
                <a16:creationId xmlns:a16="http://schemas.microsoft.com/office/drawing/2014/main" id="{56ECE17D-E77E-335F-48F5-91660F85D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/>
          <a:stretch/>
        </p:blipFill>
        <p:spPr bwMode="auto">
          <a:xfrm rot="21298269">
            <a:off x="842791" y="3005528"/>
            <a:ext cx="3500605" cy="3391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배 일러스트 ai 무료다운로드 free boat vector - Urbanbrush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5742"/>
          <a:stretch/>
        </p:blipFill>
        <p:spPr bwMode="auto">
          <a:xfrm>
            <a:off x="222667" y="735775"/>
            <a:ext cx="2040115" cy="2040115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0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56407 0.376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03" y="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57269</TotalTime>
  <Words>6592</Words>
  <Application>Microsoft Office PowerPoint</Application>
  <PresentationFormat>와이드스크린</PresentationFormat>
  <Paragraphs>1125</Paragraphs>
  <Slides>77</Slides>
  <Notes>74</Notes>
  <HiddenSlides>4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1" baseType="lpstr">
      <vt:lpstr>나눔바른펜</vt:lpstr>
      <vt:lpstr>Hi Melody</vt:lpstr>
      <vt:lpstr>HY견고딕</vt:lpstr>
      <vt:lpstr>맑은 고딕</vt:lpstr>
      <vt:lpstr>Arial</vt:lpstr>
      <vt:lpstr>HY목각파임B</vt:lpstr>
      <vt:lpstr>Grandview</vt:lpstr>
      <vt:lpstr>Wingdings</vt:lpstr>
      <vt:lpstr>나눔고딕 ExtraBold</vt:lpstr>
      <vt:lpstr>나눔고딕</vt:lpstr>
      <vt:lpstr>Calibri</vt:lpstr>
      <vt:lpstr>Calibri Light</vt:lpstr>
      <vt:lpstr>D2Coding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HTML이란?</vt:lpstr>
      <vt:lpstr> HyperText Markup Language </vt:lpstr>
      <vt:lpstr>  웹페이지를 작성하기 위해 가장 기본적인 언어</vt:lpstr>
      <vt:lpstr>HTML5 문서의 기본구조</vt:lpstr>
      <vt:lpstr>head태그 안의 내용</vt:lpstr>
      <vt:lpstr>“요소”로 구성된 HTML</vt:lpstr>
      <vt:lpstr>PowerPoint 프레젠테이션</vt:lpstr>
      <vt:lpstr>  HTML을 위한 준비물</vt:lpstr>
      <vt:lpstr>PowerPoint 프레젠테이션</vt:lpstr>
      <vt:lpstr> 요소들의 조합으로 구성</vt:lpstr>
      <vt:lpstr>PowerPoint 프레젠테이션</vt:lpstr>
      <vt:lpstr>HTML 문서 작성하기</vt:lpstr>
      <vt:lpstr>텍스트를 표현하는 태그를 이용해 문서 작성해보기.</vt:lpstr>
      <vt:lpstr>파일 저장 위치</vt:lpstr>
      <vt:lpstr>캡쳐 capture 도구 </vt:lpstr>
      <vt:lpstr>이미지 확장자의 종류</vt:lpstr>
      <vt:lpstr>이미지를 넣는 &lt;img&gt;</vt:lpstr>
      <vt:lpstr>상대경로와 절대경로</vt:lpstr>
      <vt:lpstr>비주얼스튜디오코드 설치에 앞서..</vt:lpstr>
      <vt:lpstr>개발환경 설정하기</vt:lpstr>
      <vt:lpstr>PowerPoint 프레젠테이션</vt:lpstr>
      <vt:lpstr>PowerPoint 프레젠테이션</vt:lpstr>
      <vt:lpstr>주석 내용을 입력해 봅시다.</vt:lpstr>
      <vt:lpstr>PowerPoint 프레젠테이션</vt:lpstr>
      <vt:lpstr>PowerPoint 프레젠테이션</vt:lpstr>
      <vt:lpstr>주요 시맨틱 태그</vt:lpstr>
      <vt:lpstr>시맨틱 태그로  작성해보기  예제 1-5</vt:lpstr>
      <vt:lpstr>PowerPoint 프레젠테이션</vt:lpstr>
      <vt:lpstr>PowerPoint 프레젠테이션</vt:lpstr>
      <vt:lpstr>목록 관련 태그 정리</vt:lpstr>
      <vt:lpstr>dl, dt, dd를 이용해서 작성해 보세요.</vt:lpstr>
      <vt:lpstr>ul태그 중첩의 중첩</vt:lpstr>
      <vt:lpstr>ul태그 중첩 메뉴와 서브메뉴</vt:lpstr>
      <vt:lpstr>이동할 위치를 설정하는 하이퍼링크 &lt;a&gt; </vt:lpstr>
      <vt:lpstr>예제1-2 정답 화면</vt:lpstr>
      <vt:lpstr>PowerPoint 프레젠테이션</vt:lpstr>
      <vt:lpstr>&lt;같은 페이지 안에서 하이퍼링크 이동=앵커&gt;</vt:lpstr>
      <vt:lpstr>PowerPoint 프레젠테이션</vt:lpstr>
      <vt:lpstr>자기소개 페이지 호스팅</vt:lpstr>
      <vt:lpstr>PowerPoint 프레젠테이션</vt:lpstr>
      <vt:lpstr>실습 2-1   자기소개 페이지 만들기</vt:lpstr>
      <vt:lpstr>PowerPoint 프레젠테이션</vt:lpstr>
      <vt:lpstr>PowerPoint 프레젠테이션</vt:lpstr>
      <vt:lpstr>실습1-2-1   테이블(표) 만들기.</vt:lpstr>
      <vt:lpstr>PowerPoint 프레젠테이션</vt:lpstr>
      <vt:lpstr>PowerPoint 프레젠테이션</vt:lpstr>
      <vt:lpstr>실습1-2 테이블(표) 만들기.</vt:lpstr>
      <vt:lpstr>PowerPoint 프레젠테이션</vt:lpstr>
      <vt:lpstr>PowerPoint 프레젠테이션</vt:lpstr>
      <vt:lpstr>PowerPoint 프레젠테이션</vt:lpstr>
      <vt:lpstr>프론트 엔드와 백엔드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div블록과 span인라인</vt:lpstr>
      <vt:lpstr>오디오, 비디오 </vt:lpstr>
      <vt:lpstr>PowerPoint 프레젠테이션</vt:lpstr>
      <vt:lpstr>PowerPoint 프레젠테이션</vt:lpstr>
      <vt:lpstr>폼에서 사용하는 태그 1-1</vt:lpstr>
      <vt:lpstr>폼에서 사용하는 태그 1-2</vt:lpstr>
      <vt:lpstr>버튼 이미지 넣기….</vt:lpstr>
      <vt:lpstr>PowerPoint 프레젠테이션</vt:lpstr>
      <vt:lpstr>텍스트를 표현하는 대표 태그들..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HTML이란?</dc:title>
  <dc:creator>Microsoft 계정</dc:creator>
  <cp:lastModifiedBy>교육장  강사용02</cp:lastModifiedBy>
  <cp:revision>465</cp:revision>
  <cp:lastPrinted>2022-10-06T03:25:05Z</cp:lastPrinted>
  <dcterms:created xsi:type="dcterms:W3CDTF">2022-08-05T03:54:36Z</dcterms:created>
  <dcterms:modified xsi:type="dcterms:W3CDTF">2024-06-24T01:50:13Z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